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2"/>
  </p:notesMasterIdLst>
  <p:sldIdLst>
    <p:sldId id="356" r:id="rId2"/>
    <p:sldId id="282" r:id="rId3"/>
    <p:sldId id="283" r:id="rId4"/>
    <p:sldId id="284" r:id="rId5"/>
    <p:sldId id="286" r:id="rId6"/>
    <p:sldId id="287" r:id="rId7"/>
    <p:sldId id="288" r:id="rId8"/>
    <p:sldId id="291" r:id="rId9"/>
    <p:sldId id="330" r:id="rId10"/>
    <p:sldId id="292" r:id="rId11"/>
    <p:sldId id="294" r:id="rId12"/>
    <p:sldId id="293" r:id="rId13"/>
    <p:sldId id="295" r:id="rId14"/>
    <p:sldId id="296" r:id="rId15"/>
    <p:sldId id="297" r:id="rId16"/>
    <p:sldId id="289" r:id="rId17"/>
    <p:sldId id="290" r:id="rId18"/>
    <p:sldId id="298" r:id="rId19"/>
    <p:sldId id="299" r:id="rId20"/>
    <p:sldId id="331" r:id="rId21"/>
    <p:sldId id="300" r:id="rId22"/>
    <p:sldId id="302" r:id="rId23"/>
    <p:sldId id="307" r:id="rId24"/>
    <p:sldId id="301" r:id="rId25"/>
    <p:sldId id="304" r:id="rId26"/>
    <p:sldId id="306" r:id="rId27"/>
    <p:sldId id="305" r:id="rId28"/>
    <p:sldId id="309" r:id="rId29"/>
    <p:sldId id="334" r:id="rId30"/>
    <p:sldId id="335" r:id="rId31"/>
    <p:sldId id="311" r:id="rId32"/>
    <p:sldId id="337" r:id="rId33"/>
    <p:sldId id="313" r:id="rId34"/>
    <p:sldId id="339" r:id="rId35"/>
    <p:sldId id="315" r:id="rId36"/>
    <p:sldId id="318" r:id="rId37"/>
    <p:sldId id="341" r:id="rId38"/>
    <p:sldId id="320" r:id="rId39"/>
    <p:sldId id="342" r:id="rId40"/>
    <p:sldId id="310" r:id="rId41"/>
    <p:sldId id="336" r:id="rId42"/>
    <p:sldId id="312" r:id="rId43"/>
    <p:sldId id="338" r:id="rId44"/>
    <p:sldId id="314" r:id="rId45"/>
    <p:sldId id="340" r:id="rId46"/>
    <p:sldId id="316" r:id="rId47"/>
    <p:sldId id="317" r:id="rId48"/>
    <p:sldId id="343" r:id="rId49"/>
    <p:sldId id="345" r:id="rId50"/>
    <p:sldId id="319" r:id="rId51"/>
    <p:sldId id="327" r:id="rId52"/>
    <p:sldId id="346" r:id="rId53"/>
    <p:sldId id="323" r:id="rId54"/>
    <p:sldId id="324" r:id="rId55"/>
    <p:sldId id="325" r:id="rId56"/>
    <p:sldId id="326" r:id="rId57"/>
    <p:sldId id="328" r:id="rId58"/>
    <p:sldId id="332" r:id="rId59"/>
    <p:sldId id="333" r:id="rId60"/>
    <p:sldId id="352" r:id="rId61"/>
    <p:sldId id="348" r:id="rId62"/>
    <p:sldId id="351" r:id="rId63"/>
    <p:sldId id="329" r:id="rId64"/>
    <p:sldId id="350" r:id="rId65"/>
    <p:sldId id="349" r:id="rId66"/>
    <p:sldId id="344" r:id="rId67"/>
    <p:sldId id="353" r:id="rId68"/>
    <p:sldId id="354" r:id="rId69"/>
    <p:sldId id="355" r:id="rId70"/>
    <p:sldId id="357" r:id="rId7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73" autoAdjust="0"/>
  </p:normalViewPr>
  <p:slideViewPr>
    <p:cSldViewPr>
      <p:cViewPr>
        <p:scale>
          <a:sx n="53" d="100"/>
          <a:sy n="53" d="100"/>
        </p:scale>
        <p:origin x="-18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968FA-DF5B-49AD-8BC4-1851F3462922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75344-E012-4C79-81A9-02BFA0CA66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8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RevaGo</a:t>
            </a:r>
            <a:r>
              <a:rPr lang="nl-NL" dirty="0" smtClean="0"/>
              <a:t> -&gt; Rekenles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Goswin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16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kiezen van </a:t>
            </a:r>
            <a:r>
              <a:rPr lang="nl-NL" dirty="0" err="1" smtClean="0"/>
              <a:t>Abram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Izak</a:t>
            </a:r>
            <a:r>
              <a:rPr lang="nl-NL" baseline="0" dirty="0" smtClean="0"/>
              <a:t> i.p.v. </a:t>
            </a:r>
            <a:r>
              <a:rPr lang="nl-NL" baseline="0" dirty="0" err="1" smtClean="0"/>
              <a:t>Ismaël</a:t>
            </a:r>
            <a:r>
              <a:rPr lang="nl-NL" baseline="0" dirty="0" smtClean="0"/>
              <a:t>, Jakob i.p.v. </a:t>
            </a:r>
            <a:r>
              <a:rPr lang="nl-NL" baseline="0" dirty="0" err="1" smtClean="0"/>
              <a:t>Esau</a:t>
            </a:r>
            <a:r>
              <a:rPr lang="nl-NL" baseline="0" dirty="0" smtClean="0"/>
              <a:t>, Efraïm i.p.v. </a:t>
            </a:r>
            <a:r>
              <a:rPr lang="nl-NL" baseline="0" dirty="0" err="1" smtClean="0"/>
              <a:t>Manasse</a:t>
            </a:r>
            <a:endParaRPr lang="nl-NL" baseline="0" dirty="0" smtClean="0"/>
          </a:p>
          <a:p>
            <a:r>
              <a:rPr lang="nl-NL" baseline="0" dirty="0" smtClean="0"/>
              <a:t>Psalmen -&gt; 5 boeken, 1</a:t>
            </a:r>
            <a:r>
              <a:rPr lang="nl-NL" baseline="30000" dirty="0" smtClean="0"/>
              <a:t>e</a:t>
            </a:r>
            <a:r>
              <a:rPr lang="nl-NL" baseline="0" dirty="0" smtClean="0"/>
              <a:t> Psalm van elk van deze 5 boeken wijst op God!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895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eenheid -&gt; geen andere, geen onenigheid, geen geschillen</a:t>
            </a:r>
          </a:p>
          <a:p>
            <a:r>
              <a:rPr lang="nl-NL" baseline="0" dirty="0" smtClean="0"/>
              <a:t>eerste vraag OT: “waar ben je” -&gt; mens ‘kwijt’, moet gevonden (en verlost) worden</a:t>
            </a:r>
          </a:p>
          <a:p>
            <a:r>
              <a:rPr lang="nl-NL" baseline="0" dirty="0" smtClean="0"/>
              <a:t>eerste vraag NT: “waar is de verlosser”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2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ik</a:t>
            </a:r>
            <a:r>
              <a:rPr lang="nl-NL" baseline="0" dirty="0" smtClean="0"/>
              <a:t>, jij, hij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geest, ziel, lichaam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 smtClean="0"/>
              <a:t>verleden, heden, toekomst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“volheid” komt 3 (!) keer voor in de bijbel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981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3</a:t>
            </a:r>
            <a:r>
              <a:rPr lang="nl-NL" baseline="0" dirty="0" smtClean="0"/>
              <a:t> feesten in de 1</a:t>
            </a:r>
            <a:r>
              <a:rPr lang="nl-NL" baseline="30000" dirty="0" smtClean="0"/>
              <a:t>e</a:t>
            </a:r>
            <a:r>
              <a:rPr lang="nl-NL" baseline="0" dirty="0" smtClean="0"/>
              <a:t> maand, 3 feesten in de 7</a:t>
            </a:r>
            <a:r>
              <a:rPr lang="nl-NL" baseline="30000" dirty="0" smtClean="0"/>
              <a:t>e</a:t>
            </a:r>
            <a:r>
              <a:rPr lang="nl-NL" baseline="0" dirty="0" smtClean="0"/>
              <a:t> maand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6</a:t>
            </a:r>
            <a:r>
              <a:rPr lang="nl-NL" baseline="30000" dirty="0" smtClean="0"/>
              <a:t>e</a:t>
            </a:r>
            <a:r>
              <a:rPr lang="nl-NL" baseline="0" dirty="0" smtClean="0"/>
              <a:t> uur (2</a:t>
            </a:r>
            <a:r>
              <a:rPr lang="nl-NL" baseline="30000" dirty="0" smtClean="0"/>
              <a:t>e</a:t>
            </a:r>
            <a:r>
              <a:rPr lang="nl-NL" baseline="0" dirty="0" smtClean="0"/>
              <a:t> stuk van 3 uren) -&gt; Mijn God waarom hebt u mij </a:t>
            </a:r>
            <a:r>
              <a:rPr lang="nl-NL" b="1" baseline="0" dirty="0" smtClean="0"/>
              <a:t>verlaten</a:t>
            </a:r>
            <a:endParaRPr lang="nl-NL" b="0" baseline="0" dirty="0" smtClean="0"/>
          </a:p>
          <a:p>
            <a:pPr marL="171450" indent="-171450">
              <a:buFontTx/>
              <a:buChar char="-"/>
            </a:pPr>
            <a:r>
              <a:rPr lang="nl-NL" b="0" baseline="0" dirty="0" smtClean="0"/>
              <a:t>9</a:t>
            </a:r>
            <a:r>
              <a:rPr lang="nl-NL" b="0" baseline="30000" dirty="0" smtClean="0"/>
              <a:t>e</a:t>
            </a:r>
            <a:r>
              <a:rPr lang="nl-NL" b="0" baseline="0" dirty="0" smtClean="0"/>
              <a:t> uur (3</a:t>
            </a:r>
            <a:r>
              <a:rPr lang="nl-NL" b="0" baseline="30000" dirty="0" smtClean="0"/>
              <a:t>e</a:t>
            </a:r>
            <a:r>
              <a:rPr lang="nl-NL" b="0" baseline="0" dirty="0" smtClean="0"/>
              <a:t> stuk van 3 uren) -&gt; het is </a:t>
            </a:r>
            <a:r>
              <a:rPr lang="nl-NL" b="1" baseline="0" dirty="0" smtClean="0"/>
              <a:t>volbracht</a:t>
            </a:r>
          </a:p>
          <a:p>
            <a:pPr marL="171450" indent="-171450">
              <a:buFontTx/>
              <a:buChar char="-"/>
            </a:pPr>
            <a:r>
              <a:rPr lang="nl-NL" b="0" baseline="0" dirty="0" smtClean="0"/>
              <a:t>3 ingangen in de tabernakel (elk met een oppervlakte van 10 x 10)</a:t>
            </a:r>
          </a:p>
          <a:p>
            <a:pPr marL="171450" indent="-171450">
              <a:buFontTx/>
              <a:buChar char="-"/>
            </a:pPr>
            <a:r>
              <a:rPr lang="nl-NL" b="0" baseline="0" dirty="0" smtClean="0"/>
              <a:t>3 voorhangsels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078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Sara -&gt; Sarah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344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 + 1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4 </a:t>
            </a:r>
            <a:r>
              <a:rPr lang="nl-NL" b="1" dirty="0" smtClean="0"/>
              <a:t>wereld</a:t>
            </a:r>
            <a:r>
              <a:rPr lang="nl-NL" b="0" dirty="0" smtClean="0"/>
              <a:t>machten,</a:t>
            </a:r>
            <a:r>
              <a:rPr lang="nl-NL" b="0" baseline="0" dirty="0" smtClean="0"/>
              <a:t> 5</a:t>
            </a:r>
            <a:r>
              <a:rPr lang="nl-NL" b="0" baseline="30000" dirty="0" smtClean="0"/>
              <a:t>e</a:t>
            </a:r>
            <a:r>
              <a:rPr lang="nl-NL" b="0" baseline="0" dirty="0" smtClean="0"/>
              <a:t> is goddelijk</a:t>
            </a:r>
          </a:p>
          <a:p>
            <a:pPr marL="171450" indent="-171450">
              <a:buFontTx/>
              <a:buChar char="-"/>
            </a:pPr>
            <a:r>
              <a:rPr lang="nl-NL" b="0" baseline="0" dirty="0" smtClean="0"/>
              <a:t>5 stenen, de 5</a:t>
            </a:r>
            <a:r>
              <a:rPr lang="nl-NL" b="0" baseline="30000" dirty="0" smtClean="0"/>
              <a:t>e</a:t>
            </a:r>
            <a:r>
              <a:rPr lang="nl-NL" b="0" baseline="0" dirty="0" smtClean="0"/>
              <a:t> redt en er blijven 4 over (tot redding van de </a:t>
            </a:r>
            <a:r>
              <a:rPr lang="nl-NL" b="1" baseline="0" dirty="0" smtClean="0"/>
              <a:t>wereld</a:t>
            </a:r>
            <a:r>
              <a:rPr lang="nl-NL" b="0" baseline="0" dirty="0" smtClean="0"/>
              <a:t>)</a:t>
            </a:r>
          </a:p>
          <a:p>
            <a:pPr marL="0" indent="0">
              <a:buFontTx/>
              <a:buNone/>
            </a:pPr>
            <a:r>
              <a:rPr lang="nl-NL" b="0" baseline="0" dirty="0" smtClean="0"/>
              <a:t>Maten van de tabernakel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560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7 kleuren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7 tonen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zweren is</a:t>
            </a:r>
            <a:r>
              <a:rPr lang="nl-NL" baseline="0" dirty="0" smtClean="0"/>
              <a:t> afgeleid van dezelfde stam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7 komt nog uitvoerig terug bij het onderzoek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err="1" smtClean="0"/>
              <a:t>Golgotha</a:t>
            </a:r>
            <a:r>
              <a:rPr lang="nl-NL" baseline="0" dirty="0" smtClean="0"/>
              <a:t> ligt 777 meter boven zeeniveau…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091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Genesis</a:t>
            </a:r>
            <a:r>
              <a:rPr lang="nl-NL" baseline="0" dirty="0" smtClean="0"/>
              <a:t> in 12 delen -&gt; 11 keer </a:t>
            </a:r>
            <a:r>
              <a:rPr lang="nl-NL" baseline="0" dirty="0" err="1" smtClean="0"/>
              <a:t>toledoth</a:t>
            </a:r>
            <a:endParaRPr lang="nl-NL" baseline="0" dirty="0" smtClean="0"/>
          </a:p>
          <a:p>
            <a:r>
              <a:rPr lang="nl-NL" dirty="0" smtClean="0"/>
              <a:t>- 4 x</a:t>
            </a:r>
            <a:r>
              <a:rPr lang="nl-NL" baseline="0" dirty="0" smtClean="0"/>
              <a:t> 3 -&gt; de </a:t>
            </a:r>
            <a:r>
              <a:rPr lang="nl-NL" b="1" baseline="0" dirty="0" smtClean="0"/>
              <a:t>wereld </a:t>
            </a:r>
            <a:r>
              <a:rPr lang="nl-NL" baseline="0" dirty="0" smtClean="0"/>
              <a:t>vol van Gods </a:t>
            </a:r>
            <a:r>
              <a:rPr lang="nl-NL" b="1" baseline="0" dirty="0" smtClean="0"/>
              <a:t>volheid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473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merk op: Seth</a:t>
            </a:r>
            <a:r>
              <a:rPr lang="nl-NL" baseline="0" dirty="0" smtClean="0"/>
              <a:t> is de 3</a:t>
            </a:r>
            <a:r>
              <a:rPr lang="nl-NL" baseline="30000" dirty="0" smtClean="0"/>
              <a:t>e</a:t>
            </a:r>
            <a:r>
              <a:rPr lang="nl-NL" baseline="0" dirty="0" smtClean="0"/>
              <a:t> zoon van Adam en Eva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12 is zo veelvoorkomend, verder geen verwijzingen meer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930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 de twee kan 2</a:t>
            </a:r>
            <a:r>
              <a:rPr lang="nl-NL" baseline="0" dirty="0" smtClean="0"/>
              <a:t> (!) betekenissen hebben: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verschil (vijandschap, vernieling, verwijdering, verlatenheid)</a:t>
            </a:r>
          </a:p>
          <a:p>
            <a:pPr marL="171450" indent="-171450">
              <a:buFontTx/>
              <a:buChar char="-"/>
            </a:pPr>
            <a:r>
              <a:rPr lang="nl-NL" baseline="0" dirty="0" err="1" smtClean="0"/>
              <a:t>éénheid</a:t>
            </a:r>
            <a:r>
              <a:rPr lang="nl-NL" baseline="0" dirty="0" smtClean="0"/>
              <a:t> (vriendschap, redding, getuigen (één woord spreken))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12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Als de hele rijkdom van getallen in de bijbel een expositie is, dan</a:t>
            </a:r>
            <a:r>
              <a:rPr lang="nl-NL" baseline="0" dirty="0" smtClean="0"/>
              <a:t> bekijken wij alleen nog maar de poster (of etalage)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127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zelfs</a:t>
            </a:r>
            <a:r>
              <a:rPr lang="nl-NL" baseline="0" dirty="0" smtClean="0"/>
              <a:t> voor elke 2</a:t>
            </a:r>
            <a:r>
              <a:rPr lang="nl-NL" baseline="30000" dirty="0" smtClean="0"/>
              <a:t>e</a:t>
            </a:r>
            <a:r>
              <a:rPr lang="nl-NL" baseline="0" dirty="0" smtClean="0"/>
              <a:t> Psalm van élk boek van de Psalmen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709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materiele </a:t>
            </a:r>
            <a:r>
              <a:rPr lang="nl-NL" b="1" dirty="0" smtClean="0"/>
              <a:t>dingen</a:t>
            </a:r>
            <a:r>
              <a:rPr lang="nl-NL" b="0" dirty="0" smtClean="0"/>
              <a:t> geschapen op 4</a:t>
            </a:r>
            <a:r>
              <a:rPr lang="nl-NL" b="0" baseline="30000" dirty="0" smtClean="0"/>
              <a:t>e</a:t>
            </a:r>
            <a:r>
              <a:rPr lang="nl-NL" b="0" baseline="0" dirty="0" smtClean="0"/>
              <a:t> dag (dieren, mensen komen later)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 smtClean="0"/>
              <a:t>3 + 1 -&gt; het</a:t>
            </a:r>
            <a:r>
              <a:rPr lang="nl-NL" baseline="0" dirty="0" smtClean="0"/>
              <a:t> eerste wat ná God komt</a:t>
            </a:r>
            <a:br>
              <a:rPr lang="nl-NL" baseline="0" dirty="0" smtClean="0"/>
            </a:br>
            <a:r>
              <a:rPr lang="nl-NL" b="0" baseline="0" dirty="0" smtClean="0"/>
              <a:t>2 x 2 -&gt; eerste </a:t>
            </a:r>
            <a:r>
              <a:rPr lang="nl-NL" b="0" baseline="0" dirty="0" err="1" smtClean="0"/>
              <a:t>kwadraad</a:t>
            </a:r>
            <a:r>
              <a:rPr lang="nl-NL" b="0" baseline="0" dirty="0" smtClean="0"/>
              <a:t> -&gt; oppervlakte, vulling</a:t>
            </a:r>
            <a:br>
              <a:rPr lang="nl-NL" b="0" baseline="0" dirty="0" smtClean="0"/>
            </a:br>
            <a:r>
              <a:rPr lang="nl-NL" b="0" baseline="0" dirty="0" smtClean="0"/>
              <a:t>1+2+3+4 = 10 het ordelijke volmaakte nummer…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nl-NL" b="0" baseline="0" dirty="0" smtClean="0"/>
              <a:t>maar ook elementen van de 2 -&gt; verdeeldheid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 smtClean="0"/>
              <a:t>Vierde boek van de Psalmen, vierde Psalm van elk boek van de Psalmen -&gt; wereld, aarde, heerschappij over de aarde</a:t>
            </a:r>
          </a:p>
          <a:p>
            <a:pPr marL="171450" indent="-171450">
              <a:buFontTx/>
              <a:buChar char="-"/>
            </a:pPr>
            <a:endParaRPr lang="nl-NL" b="0" baseline="0" dirty="0" smtClean="0"/>
          </a:p>
          <a:p>
            <a:pPr marL="0" indent="0">
              <a:buFontTx/>
              <a:buNone/>
            </a:pPr>
            <a:endParaRPr lang="nl-NL" b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212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- 3 + 1 -&gt; zie je</a:t>
            </a:r>
            <a:r>
              <a:rPr lang="nl-NL" baseline="0" dirty="0" smtClean="0"/>
              <a:t> in heel veel opsommingen terug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510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tijdsindeling</a:t>
            </a:r>
            <a:r>
              <a:rPr lang="nl-NL" baseline="0" dirty="0" smtClean="0"/>
              <a:t>: veelvouden van 6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arbeid -&gt; moeite en verdriet (vloek van Gen. 3)</a:t>
            </a:r>
            <a:endParaRPr lang="nl-NL" dirty="0" smtClean="0"/>
          </a:p>
          <a:p>
            <a:pPr marL="171450" indent="-171450">
              <a:buFontTx/>
              <a:buChar char="-"/>
            </a:pPr>
            <a:r>
              <a:rPr lang="nl-NL" dirty="0" smtClean="0"/>
              <a:t>slang geschapen op dag 6?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27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 smtClean="0"/>
              <a:t>Farao kwam om in de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Schelfzee</a:t>
            </a:r>
            <a:r>
              <a:rPr lang="nl-NL" baseline="0" dirty="0" smtClean="0"/>
              <a:t> </a:t>
            </a:r>
            <a:r>
              <a:rPr lang="nl-NL" dirty="0" smtClean="0"/>
              <a:t>met 600 wagens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 err="1" smtClean="0"/>
              <a:t>Goliat</a:t>
            </a:r>
            <a:r>
              <a:rPr lang="nl-NL" dirty="0" smtClean="0"/>
              <a:t> had een lengte van “6 el en een span” en het lemmet van zijn speer woog zeshonderd sikkels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 err="1" smtClean="0"/>
              <a:t>Nebukadnessar</a:t>
            </a:r>
            <a:r>
              <a:rPr lang="nl-NL" dirty="0" smtClean="0"/>
              <a:t> -&gt; 60 en 6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 smtClean="0"/>
              <a:t>antichrist</a:t>
            </a:r>
            <a:r>
              <a:rPr lang="nl-NL" baseline="0" dirty="0" smtClean="0"/>
              <a:t> -&gt; 666</a:t>
            </a:r>
            <a:endParaRPr lang="nl-NL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 smtClean="0"/>
              <a:t>Mozes moest</a:t>
            </a:r>
            <a:r>
              <a:rPr lang="nl-NL" baseline="0" dirty="0" smtClean="0"/>
              <a:t> 6 dagen wachten op de berg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aseline="0" dirty="0" smtClean="0"/>
              <a:t>zes woorden voor mens in de bijbel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447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De </a:t>
            </a:r>
            <a:r>
              <a:rPr lang="nl-NL" dirty="0" err="1" smtClean="0"/>
              <a:t>Here</a:t>
            </a:r>
            <a:r>
              <a:rPr lang="nl-NL" dirty="0" smtClean="0"/>
              <a:t> is door 512</a:t>
            </a:r>
            <a:r>
              <a:rPr lang="nl-NL" baseline="0" dirty="0" smtClean="0"/>
              <a:t> mensen gezien na zijn opstanding (8</a:t>
            </a:r>
            <a:r>
              <a:rPr lang="nl-NL" baseline="30000" dirty="0" smtClean="0"/>
              <a:t>3</a:t>
            </a:r>
            <a:r>
              <a:rPr lang="nl-NL" baseline="0" dirty="0" smtClean="0"/>
              <a:t>)</a:t>
            </a: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092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27 belegeringen van Jeruzalem (niet allemaal in de bijbel, maar ook in de historische geschriften) -&gt; 3 x 9</a:t>
            </a:r>
          </a:p>
          <a:p>
            <a:r>
              <a:rPr lang="nl-NL" baseline="0" dirty="0" smtClean="0"/>
              <a:t>(belegering 10 en 20 -&gt; eindigend in verbranding)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321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tussen 10 en 12 in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Menno: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aion</a:t>
            </a:r>
            <a:r>
              <a:rPr lang="nl-NL" baseline="0" dirty="0" smtClean="0"/>
              <a:t> 122 keer verkeerd vertaalt (11 x 11) -&gt; verwarring!  ;-)</a:t>
            </a:r>
            <a:endParaRPr lang="nl-NL" dirty="0" smtClean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720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245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27</a:t>
            </a:r>
            <a:r>
              <a:rPr lang="nl-NL" baseline="0" dirty="0" smtClean="0"/>
              <a:t> is ook 3 x 3 x 3 …</a:t>
            </a:r>
          </a:p>
          <a:p>
            <a:r>
              <a:rPr lang="nl-NL" baseline="0" dirty="0" smtClean="0"/>
              <a:t>en de 9 zat weer zo mooi in elkaar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Geen</a:t>
            </a:r>
            <a:r>
              <a:rPr lang="nl-NL" baseline="0" dirty="0" smtClean="0"/>
              <a:t> tijd om alle getallen te traceren: ik pak de volmaakte getallen (3,7,10,12)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63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Naam</a:t>
            </a:r>
            <a:r>
              <a:rPr lang="nl-NL" baseline="0" dirty="0" smtClean="0"/>
              <a:t> van God in het boek van Esther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244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Toen Israël</a:t>
            </a:r>
            <a:r>
              <a:rPr lang="nl-NL" baseline="0" dirty="0" smtClean="0"/>
              <a:t> haar Messias verwierp stopte de klok van God…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390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Totaal</a:t>
            </a:r>
            <a:r>
              <a:rPr lang="nl-NL" baseline="0" dirty="0" smtClean="0"/>
              <a:t> dus weer </a:t>
            </a:r>
            <a:r>
              <a:rPr lang="nl-NL" b="1" baseline="0" dirty="0" smtClean="0"/>
              <a:t>4 periodes </a:t>
            </a:r>
            <a:r>
              <a:rPr lang="nl-NL" baseline="0" dirty="0" smtClean="0"/>
              <a:t>(schepping, wereld) van 490 jaar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585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psalmen</a:t>
            </a:r>
            <a:r>
              <a:rPr lang="nl-NL" baseline="0" dirty="0" smtClean="0"/>
              <a:t> -&gt; ook wel “geschriften”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5 boeken in de </a:t>
            </a:r>
            <a:r>
              <a:rPr lang="nl-NL" i="1" dirty="0" err="1" smtClean="0"/>
              <a:t>torah</a:t>
            </a:r>
            <a:r>
              <a:rPr lang="nl-NL" dirty="0" smtClean="0"/>
              <a:t>, aan het begin van het OT</a:t>
            </a:r>
            <a:br>
              <a:rPr lang="nl-NL" dirty="0" smtClean="0"/>
            </a:br>
            <a:r>
              <a:rPr lang="nl-NL" dirty="0" smtClean="0"/>
              <a:t>5 historische boeken aan het begin van het NT</a:t>
            </a:r>
            <a:endParaRPr lang="nl-NL" i="1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486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565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Maar</a:t>
            </a:r>
            <a:r>
              <a:rPr lang="nl-NL" baseline="0" dirty="0" smtClean="0"/>
              <a:t> Joden staan bekend om hun woordkunst (er zijn 4 namen weggelaten)</a:t>
            </a:r>
          </a:p>
          <a:p>
            <a:r>
              <a:rPr lang="nl-NL" dirty="0" smtClean="0"/>
              <a:t>- klinkers deelbaar door 7</a:t>
            </a:r>
          </a:p>
          <a:p>
            <a:r>
              <a:rPr lang="nl-NL" baseline="0" dirty="0" smtClean="0"/>
              <a:t>- medeklinkers deelbaar door 7</a:t>
            </a:r>
          </a:p>
          <a:p>
            <a:r>
              <a:rPr lang="nl-NL" baseline="0" dirty="0" smtClean="0"/>
              <a:t>- woorden die met een klinker beginnen deelbaar door 7</a:t>
            </a:r>
          </a:p>
          <a:p>
            <a:r>
              <a:rPr lang="nl-NL" baseline="0" dirty="0" smtClean="0"/>
              <a:t>- woorden die met een medeklinker beginnen deelbaar door 7</a:t>
            </a:r>
          </a:p>
          <a:p>
            <a:r>
              <a:rPr lang="nl-NL" baseline="0" dirty="0" smtClean="0"/>
              <a:t>- woorden die meer dan eens voorkomen deelbaar door 7</a:t>
            </a:r>
          </a:p>
          <a:p>
            <a:r>
              <a:rPr lang="nl-NL" baseline="0" dirty="0" smtClean="0"/>
              <a:t>- aantal zelfstandige naamwoorden deelbaar door 7</a:t>
            </a:r>
          </a:p>
          <a:p>
            <a:r>
              <a:rPr lang="nl-NL" baseline="0" dirty="0" smtClean="0"/>
              <a:t>- …</a:t>
            </a:r>
          </a:p>
          <a:p>
            <a:endParaRPr lang="nl-NL" baseline="0" dirty="0" smtClean="0"/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263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Mat. 1:17 vermeldt dat er 3x14 generaties zijn, ook al worden er aan het einde maar 13 genoemd. Dat kan zijn omdat Mattheüs namen heeft weggelaten uit de koninklijke lijn – de koningen die kwaad deden in de ogen van de Heer.</a:t>
            </a:r>
          </a:p>
          <a:p>
            <a:r>
              <a:rPr lang="nl-NL" baseline="0" dirty="0" smtClean="0"/>
              <a:t>Mijn gedachten: AP zegt: “heden heb ik u verwekt” wijst op de </a:t>
            </a:r>
            <a:r>
              <a:rPr lang="nl-NL" b="1" baseline="0" dirty="0" smtClean="0"/>
              <a:t>opstanding</a:t>
            </a:r>
            <a:r>
              <a:rPr lang="nl-NL" b="0" baseline="0" dirty="0" smtClean="0"/>
              <a:t> van Christus. De gezalfde, opgestane Heer wordt dus als 14</a:t>
            </a:r>
            <a:r>
              <a:rPr lang="nl-NL" b="0" baseline="30000" dirty="0" smtClean="0"/>
              <a:t>e</a:t>
            </a:r>
            <a:r>
              <a:rPr lang="nl-NL" b="0" baseline="0" dirty="0" smtClean="0"/>
              <a:t> geteld (er staat ook “tot </a:t>
            </a:r>
            <a:r>
              <a:rPr lang="nl-NL" b="1" baseline="0" dirty="0" smtClean="0"/>
              <a:t>Christus </a:t>
            </a:r>
            <a:r>
              <a:rPr lang="nl-NL" b="0" baseline="0" dirty="0" smtClean="0"/>
              <a:t>zijn veertien geslachten”). Jezus de 13</a:t>
            </a:r>
            <a:r>
              <a:rPr lang="nl-NL" b="0" baseline="30000" dirty="0" smtClean="0"/>
              <a:t>e</a:t>
            </a:r>
            <a:r>
              <a:rPr lang="nl-NL" b="0" baseline="0" dirty="0" smtClean="0"/>
              <a:t>, Christus de 14</a:t>
            </a:r>
            <a:r>
              <a:rPr lang="nl-NL" b="0" baseline="30000" dirty="0" smtClean="0"/>
              <a:t>e</a:t>
            </a:r>
            <a:r>
              <a:rPr lang="nl-NL" b="0" baseline="0" dirty="0" smtClean="0"/>
              <a:t> … Just a </a:t>
            </a:r>
            <a:r>
              <a:rPr lang="nl-NL" b="0" baseline="0" dirty="0" err="1" smtClean="0"/>
              <a:t>thought</a:t>
            </a:r>
            <a:r>
              <a:rPr lang="nl-NL" b="0" baseline="0" dirty="0" smtClean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4144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Mattheü</a:t>
            </a:r>
            <a:r>
              <a:rPr lang="nl-NL" baseline="0" dirty="0" smtClean="0"/>
              <a:t>s telt Abraham tot Jezus, Lukas vanaf Jezus terug tot God</a:t>
            </a:r>
          </a:p>
          <a:p>
            <a:r>
              <a:rPr lang="nl-NL" baseline="0" dirty="0" smtClean="0"/>
              <a:t>Als we het stuk t/m Abraham (21 namen) van Lukas toevoegen aan lijst van Mattheüs heeft Mattheüs 66 namen totaal.</a:t>
            </a:r>
          </a:p>
          <a:p>
            <a:endParaRPr lang="nl-NL" baseline="0" dirty="0" smtClean="0"/>
          </a:p>
          <a:p>
            <a:r>
              <a:rPr lang="nl-NL" baseline="0" dirty="0" smtClean="0"/>
              <a:t>Lukas heeft 77 namen in de lijst! </a:t>
            </a:r>
          </a:p>
          <a:p>
            <a:r>
              <a:rPr lang="nl-NL" baseline="0" dirty="0" smtClean="0"/>
              <a:t>-&gt; in Mattheüs krijgt de Koninklijke lijn een </a:t>
            </a:r>
            <a:r>
              <a:rPr lang="nl-NL" b="1" baseline="0" dirty="0" smtClean="0"/>
              <a:t>menselijk accent</a:t>
            </a:r>
          </a:p>
          <a:p>
            <a:r>
              <a:rPr lang="nl-NL" baseline="0" dirty="0" smtClean="0"/>
              <a:t>-&gt; in Lukas krijgt de menselijke lijn een </a:t>
            </a:r>
            <a:r>
              <a:rPr lang="nl-NL" b="1" baseline="0" dirty="0" smtClean="0"/>
              <a:t>Goddelijk accent</a:t>
            </a:r>
          </a:p>
          <a:p>
            <a:r>
              <a:rPr lang="nl-NL" baseline="0" dirty="0" smtClean="0"/>
              <a:t>(er wordt wel gezegd dat Lukas twee namen heeft toegevoegd om daartoe te komen, maar dat komt waarschijnlijk door verschillen tussen de Septuagint en de Hebreeuwse)</a:t>
            </a:r>
          </a:p>
          <a:p>
            <a:endParaRPr lang="nl-NL" baseline="0" dirty="0" smtClean="0"/>
          </a:p>
          <a:p>
            <a:r>
              <a:rPr lang="nl-NL" baseline="0" dirty="0" smtClean="0"/>
              <a:t>Joden denken in ‘jaarweken’, zie Daniël. De 11</a:t>
            </a:r>
            <a:r>
              <a:rPr lang="nl-NL" baseline="30000" dirty="0" smtClean="0"/>
              <a:t>e</a:t>
            </a:r>
            <a:r>
              <a:rPr lang="nl-NL" baseline="0" dirty="0" smtClean="0"/>
              <a:t> 7 is de laatste voor de 12, wat voor een Jood zou betekenen dat iets nieuws ophanden was.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263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12 keer een zalving vermeld</a:t>
            </a:r>
            <a:br>
              <a:rPr lang="nl-NL" dirty="0" smtClean="0"/>
            </a:br>
            <a:r>
              <a:rPr lang="nl-NL" dirty="0" smtClean="0"/>
              <a:t>-&gt; Saul is de 6</a:t>
            </a:r>
            <a:r>
              <a:rPr lang="nl-NL" baseline="30000" dirty="0" smtClean="0"/>
              <a:t>e</a:t>
            </a:r>
            <a:r>
              <a:rPr lang="nl-NL" dirty="0" smtClean="0"/>
              <a:t> en David de 7</a:t>
            </a:r>
            <a:r>
              <a:rPr lang="nl-NL" baseline="30000" dirty="0" smtClean="0"/>
              <a:t>e</a:t>
            </a:r>
          </a:p>
          <a:p>
            <a:pPr>
              <a:buFontTx/>
              <a:buChar char="-"/>
            </a:pPr>
            <a:r>
              <a:rPr lang="nl-NL" dirty="0" smtClean="0"/>
              <a:t>8 keer een opstanding vermeld in de bijbel (buiten die van de Heer)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16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Openbaring</a:t>
            </a:r>
            <a:r>
              <a:rPr lang="nl-NL" baseline="0" dirty="0" smtClean="0"/>
              <a:t> vol van de 7 (7x Jezus, 7x Jezus Christus, 21x heer, 14x Geest, …)</a:t>
            </a:r>
            <a:br>
              <a:rPr lang="nl-NL" baseline="0" dirty="0" smtClean="0"/>
            </a:br>
            <a:r>
              <a:rPr lang="nl-NL" i="1" baseline="0" dirty="0" smtClean="0"/>
              <a:t>maar ik zou het niet binnen één boek bekijken</a:t>
            </a:r>
          </a:p>
          <a:p>
            <a:pPr marL="171450" indent="-171450">
              <a:buFontTx/>
              <a:buChar char="-"/>
            </a:pPr>
            <a:r>
              <a:rPr lang="nl-NL" i="0" baseline="0" dirty="0" smtClean="0"/>
              <a:t>“</a:t>
            </a:r>
            <a:r>
              <a:rPr lang="nl-NL" i="0" baseline="0" dirty="0" err="1" smtClean="0"/>
              <a:t>toledoth</a:t>
            </a:r>
            <a:r>
              <a:rPr lang="nl-NL" i="0" baseline="0" dirty="0" smtClean="0"/>
              <a:t>” in OT 11x onvolledig gespeld, alleen de eerste en de laatste zijn goed gespeld</a:t>
            </a:r>
            <a:br>
              <a:rPr lang="nl-NL" i="0" baseline="0" dirty="0" smtClean="0"/>
            </a:br>
            <a:r>
              <a:rPr lang="nl-NL" i="0" baseline="0" dirty="0" smtClean="0"/>
              <a:t>-&gt; alleen de eerste en de </a:t>
            </a:r>
            <a:r>
              <a:rPr lang="nl-NL" i="0" baseline="0" dirty="0" err="1" smtClean="0"/>
              <a:t>laatse</a:t>
            </a:r>
            <a:r>
              <a:rPr lang="nl-NL" i="0" baseline="0" dirty="0" smtClean="0"/>
              <a:t> zijn dan ook ‘</a:t>
            </a:r>
            <a:r>
              <a:rPr lang="nl-NL" i="0" baseline="0" dirty="0" err="1" smtClean="0"/>
              <a:t>toledoth</a:t>
            </a:r>
            <a:r>
              <a:rPr lang="nl-NL" i="0" baseline="0" dirty="0" smtClean="0"/>
              <a:t>’ van volledigheid, perfectie</a:t>
            </a:r>
            <a:br>
              <a:rPr lang="nl-NL" i="0" baseline="0" dirty="0" smtClean="0"/>
            </a:br>
            <a:r>
              <a:rPr lang="nl-NL" i="0" baseline="0" dirty="0" smtClean="0"/>
              <a:t>    (Gen. 2 net na de schepping, Ruth 4 geslachtslijn van David -&gt; wijst op Jezus)</a:t>
            </a:r>
          </a:p>
          <a:p>
            <a:pPr marL="171450" indent="-171450">
              <a:buFontTx/>
              <a:buChar char="-"/>
            </a:pPr>
            <a:r>
              <a:rPr lang="nl-NL" i="0" baseline="0" dirty="0" smtClean="0"/>
              <a:t>boom des levens 7x in OT</a:t>
            </a:r>
          </a:p>
          <a:p>
            <a:pPr marL="171450" indent="-171450">
              <a:buFontTx/>
              <a:buChar char="-"/>
            </a:pPr>
            <a:r>
              <a:rPr lang="nl-NL" i="0" baseline="0" dirty="0" smtClean="0"/>
              <a:t>Zoon van David m.b.t. Christus 14x</a:t>
            </a:r>
          </a:p>
          <a:p>
            <a:pPr marL="171450" indent="-171450">
              <a:buFontTx/>
              <a:buChar char="-"/>
            </a:pPr>
            <a:endParaRPr lang="nl-NL" i="0" baseline="0" dirty="0" smtClean="0"/>
          </a:p>
          <a:p>
            <a:pPr marL="171450" indent="-171450">
              <a:buFontTx/>
              <a:buChar char="-"/>
            </a:pPr>
            <a:endParaRPr lang="nl-NL" i="0" baseline="0" dirty="0" smtClean="0"/>
          </a:p>
          <a:p>
            <a:pPr marL="171450" indent="-171450">
              <a:buFontTx/>
              <a:buChar char="-"/>
            </a:pPr>
            <a:endParaRPr lang="nl-NL" i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7135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36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Natuurlijk wel wat flauw:</a:t>
            </a:r>
            <a:r>
              <a:rPr lang="nl-NL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kruisigingsdetails verstopt in Jes. 53 (</a:t>
            </a:r>
            <a:r>
              <a:rPr lang="nl-NL" baseline="0" dirty="0" err="1" smtClean="0"/>
              <a:t>nazarener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galilea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caiaphas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pascha</a:t>
            </a:r>
            <a:r>
              <a:rPr lang="nl-NL" baseline="0" dirty="0" smtClean="0"/>
              <a:t>, de man </a:t>
            </a:r>
            <a:r>
              <a:rPr lang="nl-NL" baseline="0" dirty="0" err="1" smtClean="0"/>
              <a:t>herodus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moria</a:t>
            </a:r>
            <a:r>
              <a:rPr lang="nl-NL" baseline="0" dirty="0" smtClean="0"/>
              <a:t>, kruis, doorsteken, alle namen van de discipelen, </a:t>
            </a:r>
            <a:r>
              <a:rPr lang="nl-NL" baseline="0" dirty="0" err="1" smtClean="0"/>
              <a:t>maria</a:t>
            </a:r>
            <a:r>
              <a:rPr lang="nl-NL" baseline="0" dirty="0" smtClean="0"/>
              <a:t>, jozef, …)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716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Woorden</a:t>
            </a:r>
            <a:r>
              <a:rPr lang="nl-NL" baseline="0" dirty="0" smtClean="0"/>
              <a:t> die 1x voorkomen in de hele bijbel hebben vaak ook het karakter passend bij de 1, 2x voorkomend passen vaak bij de 2, enzovoort…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1825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“de waarheid” 64 (8 x 8)</a:t>
            </a:r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327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woord “draak” komt ook nog eens 13x</a:t>
            </a:r>
            <a:r>
              <a:rPr lang="nl-NL" baseline="0" dirty="0" smtClean="0"/>
              <a:t> voor in de bijbel!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67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8408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“Damascus” komt als woord 39 keer voor (3</a:t>
            </a:r>
            <a:r>
              <a:rPr lang="nl-NL" baseline="0" dirty="0" smtClean="0"/>
              <a:t> x 13) </a:t>
            </a:r>
            <a:endParaRPr lang="nl-NL" dirty="0" smtClean="0"/>
          </a:p>
          <a:p>
            <a:r>
              <a:rPr lang="nl-NL" dirty="0" smtClean="0"/>
              <a:t>1 +</a:t>
            </a:r>
            <a:r>
              <a:rPr lang="nl-NL" baseline="0" dirty="0" smtClean="0"/>
              <a:t> 2 + 3 + … + 36 = 666 (en 36 is 6 x 6)</a:t>
            </a:r>
          </a:p>
          <a:p>
            <a:endParaRPr lang="nl-NL" dirty="0" smtClean="0"/>
          </a:p>
          <a:p>
            <a:r>
              <a:rPr lang="nl-NL" dirty="0" smtClean="0"/>
              <a:t>Genesis verhaalt van Adam</a:t>
            </a:r>
            <a:r>
              <a:rPr lang="nl-NL" baseline="0" dirty="0" smtClean="0"/>
              <a:t> tot </a:t>
            </a:r>
            <a:r>
              <a:rPr lang="nl-NL" baseline="0" dirty="0" err="1" smtClean="0"/>
              <a:t>Noach</a:t>
            </a:r>
            <a:r>
              <a:rPr lang="nl-NL" baseline="0" dirty="0" smtClean="0"/>
              <a:t> 	10 geslachten</a:t>
            </a:r>
          </a:p>
          <a:p>
            <a:r>
              <a:rPr lang="nl-NL" baseline="0" dirty="0" smtClean="0"/>
              <a:t>Daarna tot </a:t>
            </a:r>
            <a:r>
              <a:rPr lang="nl-NL" baseline="0" dirty="0" err="1" smtClean="0"/>
              <a:t>Peleg</a:t>
            </a:r>
            <a:r>
              <a:rPr lang="nl-NL" baseline="0" dirty="0" smtClean="0"/>
              <a:t>		  5 geslachten</a:t>
            </a:r>
          </a:p>
          <a:p>
            <a:r>
              <a:rPr lang="nl-NL" baseline="0" dirty="0" smtClean="0"/>
              <a:t>Dan tot </a:t>
            </a:r>
            <a:r>
              <a:rPr lang="nl-NL" baseline="0" dirty="0" err="1" smtClean="0"/>
              <a:t>Isaäk</a:t>
            </a:r>
            <a:r>
              <a:rPr lang="nl-NL" baseline="0" dirty="0" smtClean="0"/>
              <a:t>			  6 geslachten</a:t>
            </a:r>
          </a:p>
          <a:p>
            <a:r>
              <a:rPr lang="nl-NL" baseline="0" dirty="0" smtClean="0"/>
              <a:t>Dan Izaäk tot en met Mozes	  5 geslachten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66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12-tallig:</a:t>
            </a:r>
            <a:r>
              <a:rPr lang="nl-NL" baseline="0" dirty="0" smtClean="0"/>
              <a:t> beter delen (door 2,3,4,6)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tellen met je vingerkootjes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91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79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muziek: 7 tonen waarvan </a:t>
            </a:r>
            <a:r>
              <a:rPr lang="nl-NL" b="1" baseline="0" dirty="0" smtClean="0"/>
              <a:t>3 primair </a:t>
            </a:r>
            <a:r>
              <a:rPr lang="nl-NL" baseline="0" dirty="0" smtClean="0"/>
              <a:t>(drieklank, akkoord)</a:t>
            </a:r>
          </a:p>
          <a:p>
            <a:r>
              <a:rPr lang="nl-NL" baseline="0" dirty="0" smtClean="0"/>
              <a:t>regenboog: 7 kleuren waarvan </a:t>
            </a:r>
            <a:r>
              <a:rPr lang="nl-NL" b="1" baseline="0" dirty="0" smtClean="0"/>
              <a:t>3 primair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36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Acht zou ook nog in het rijtje passen.</a:t>
            </a:r>
          </a:p>
          <a:p>
            <a:r>
              <a:rPr lang="nl-NL" dirty="0" smtClean="0"/>
              <a:t>Zoveel vragen, veel</a:t>
            </a:r>
            <a:r>
              <a:rPr lang="nl-NL" baseline="0" dirty="0" smtClean="0"/>
              <a:t> te veel om allemaal te behandelen…</a:t>
            </a:r>
          </a:p>
          <a:p>
            <a:endParaRPr lang="nl-NL" baseline="0" dirty="0" smtClean="0"/>
          </a:p>
          <a:p>
            <a:r>
              <a:rPr lang="nl-NL" baseline="0" dirty="0" smtClean="0"/>
              <a:t>(1x)3x7x10x12 = 1260!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663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5344-E012-4C79-81A9-02BFA0CA66B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85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AAE-FD91-430B-82C4-53398AF076FC}" type="datetime1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90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238B-CF3F-48DC-AEF7-0A214AFF60BA}" type="datetime1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8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9CFB-4EE5-4EC7-96F2-E80F6084F142}" type="datetime1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3747-4A5E-4B79-A4D1-567784756592}" type="datetime1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93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197A-63A1-4F41-A57D-F5D3E0711030}" type="datetime1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57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AB-CE93-4FD2-9B40-A0CA03A16732}" type="datetime1">
              <a:rPr lang="nl-NL" smtClean="0"/>
              <a:t>10-1-2015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20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851-CE27-4AA2-BF6F-F78C74F97E08}" type="datetime1">
              <a:rPr lang="nl-NL" smtClean="0"/>
              <a:t>10-1-2015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14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CE7F-B98F-42AF-ACD0-000273A2E89C}" type="datetime1">
              <a:rPr lang="nl-NL" smtClean="0"/>
              <a:t>10-1-2015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15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FA03-84A0-4BF4-B9F8-53D7C1919749}" type="datetime1">
              <a:rPr lang="nl-NL" smtClean="0"/>
              <a:t>10-1-2015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94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F46A-DE31-4AD6-AD3D-FA151C51C1A9}" type="datetime1">
              <a:rPr lang="nl-NL" smtClean="0"/>
              <a:t>10-1-2015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55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9650-0263-48B1-9596-33A5FA3CC7BA}" type="datetime1">
              <a:rPr lang="nl-NL" smtClean="0"/>
              <a:t>10-1-2015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25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0AE7-49AE-4C7F-A775-2ECCEFD8E0D5}" type="datetime1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83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ckmalcolm.com/blog/wp-content/uploads/2011/09/number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98" y="-27384"/>
            <a:ext cx="9266510" cy="69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bijbel is een telraam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een inleiding in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bijbelse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getallen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Leviticus:</a:t>
            </a:r>
          </a:p>
          <a:p>
            <a:pPr>
              <a:buFontTx/>
              <a:buChar char="-"/>
            </a:pPr>
            <a:r>
              <a:rPr lang="nl-NL" dirty="0"/>
              <a:t>ga naar de eerste </a:t>
            </a:r>
            <a:r>
              <a:rPr lang="nl-NL" i="1" dirty="0" err="1"/>
              <a:t>taph</a:t>
            </a:r>
            <a:r>
              <a:rPr lang="nl-NL" dirty="0"/>
              <a:t> in </a:t>
            </a:r>
            <a:r>
              <a:rPr lang="nl-NL" dirty="0" smtClean="0"/>
              <a:t>Leviticus 1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sla </a:t>
            </a:r>
            <a:r>
              <a:rPr lang="nl-NL" b="1" dirty="0"/>
              <a:t>49 letters </a:t>
            </a:r>
            <a:r>
              <a:rPr lang="nl-NL" dirty="0"/>
              <a:t>over</a:t>
            </a:r>
          </a:p>
          <a:p>
            <a:pPr>
              <a:buFontTx/>
              <a:buChar char="-"/>
            </a:pPr>
            <a:r>
              <a:rPr lang="nl-NL" dirty="0"/>
              <a:t>noteer de volgende letter </a:t>
            </a:r>
            <a:r>
              <a:rPr lang="nl-NL" dirty="0" smtClean="0"/>
              <a:t>…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ai, het werkt niet meer!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6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Numeri:</a:t>
            </a:r>
          </a:p>
          <a:p>
            <a:pPr>
              <a:buFontTx/>
              <a:buChar char="-"/>
            </a:pPr>
            <a:r>
              <a:rPr lang="nl-NL" dirty="0"/>
              <a:t>ga naar de eerste </a:t>
            </a:r>
            <a:r>
              <a:rPr lang="nl-NL" i="1" dirty="0" err="1"/>
              <a:t>taph</a:t>
            </a:r>
            <a:r>
              <a:rPr lang="nl-NL" dirty="0"/>
              <a:t> in </a:t>
            </a:r>
            <a:r>
              <a:rPr lang="nl-NL" dirty="0" smtClean="0"/>
              <a:t>Numeri 1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sla </a:t>
            </a:r>
            <a:r>
              <a:rPr lang="nl-NL" b="1" dirty="0"/>
              <a:t>49 letters </a:t>
            </a:r>
            <a:r>
              <a:rPr lang="nl-NL" dirty="0"/>
              <a:t>over</a:t>
            </a:r>
          </a:p>
          <a:p>
            <a:pPr>
              <a:buFontTx/>
              <a:buChar char="-"/>
            </a:pPr>
            <a:r>
              <a:rPr lang="nl-NL" dirty="0"/>
              <a:t>noteer de volgende letter </a:t>
            </a:r>
            <a:r>
              <a:rPr lang="nl-NL" dirty="0" smtClean="0"/>
              <a:t>…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ai, het werkt helemaal niet meer! </a:t>
            </a:r>
          </a:p>
          <a:p>
            <a:pPr marL="0" indent="0" algn="r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…of toch?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3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Numeri: </a:t>
            </a:r>
          </a:p>
          <a:p>
            <a:pPr>
              <a:buFontTx/>
              <a:buChar char="-"/>
            </a:pPr>
            <a:r>
              <a:rPr lang="nl-NL" dirty="0" smtClean="0"/>
              <a:t>ga naar de eerste </a:t>
            </a:r>
            <a:r>
              <a:rPr lang="nl-NL" i="1" dirty="0" smtClean="0"/>
              <a:t>he </a:t>
            </a:r>
            <a:r>
              <a:rPr lang="nl-NL" dirty="0" smtClean="0"/>
              <a:t>in Numeri 1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49 letters </a:t>
            </a:r>
            <a:r>
              <a:rPr lang="nl-NL" dirty="0" smtClean="0"/>
              <a:t>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err="1" smtClean="0"/>
              <a:t>resh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49 letters </a:t>
            </a:r>
            <a:r>
              <a:rPr lang="nl-NL" dirty="0" smtClean="0"/>
              <a:t>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err="1" smtClean="0"/>
              <a:t>vau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/>
              <a:t>sla </a:t>
            </a:r>
            <a:r>
              <a:rPr lang="nl-NL" b="1" dirty="0"/>
              <a:t>49 letters </a:t>
            </a:r>
            <a:r>
              <a:rPr lang="nl-NL" dirty="0"/>
              <a:t>over</a:t>
            </a:r>
          </a:p>
          <a:p>
            <a:pPr>
              <a:buFontTx/>
              <a:buChar char="-"/>
            </a:pPr>
            <a:r>
              <a:rPr lang="nl-NL" dirty="0"/>
              <a:t>noteer de volgende letter </a:t>
            </a:r>
            <a:r>
              <a:rPr lang="nl-NL" dirty="0" smtClean="0"/>
              <a:t>(</a:t>
            </a:r>
            <a:r>
              <a:rPr lang="nl-NL" i="1" dirty="0" err="1" smtClean="0"/>
              <a:t>taph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12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72" y="5588656"/>
            <a:ext cx="704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50" y="4383033"/>
            <a:ext cx="4476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21" y="3216354"/>
            <a:ext cx="71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17" y="2028473"/>
            <a:ext cx="771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Numeri: </a:t>
            </a:r>
          </a:p>
          <a:p>
            <a:pPr marL="0" indent="0">
              <a:buNone/>
            </a:pPr>
            <a:r>
              <a:rPr lang="nl-NL" dirty="0" smtClean="0"/>
              <a:t>Samen vormen deze letters het woord: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        (</a:t>
            </a:r>
            <a:r>
              <a:rPr lang="nl-NL" dirty="0" err="1" smtClean="0"/>
              <a:t>hrot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Dat is weer </a:t>
            </a:r>
            <a:r>
              <a:rPr lang="nl-NL" dirty="0" err="1" smtClean="0"/>
              <a:t>torah</a:t>
            </a:r>
            <a:r>
              <a:rPr lang="nl-NL" dirty="0" smtClean="0"/>
              <a:t>, maar dan achteruit!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13</a:t>
            </a:fld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3111166" y="3158897"/>
            <a:ext cx="2839280" cy="945423"/>
            <a:chOff x="3111166" y="3158897"/>
            <a:chExt cx="2839280" cy="945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166" y="3193283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795" y="3195047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925" y="3158897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21" y="3189920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86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Deuteronomium: </a:t>
            </a:r>
          </a:p>
          <a:p>
            <a:pPr>
              <a:buFontTx/>
              <a:buChar char="-"/>
            </a:pPr>
            <a:r>
              <a:rPr lang="nl-NL" dirty="0" smtClean="0"/>
              <a:t>ga naar de eerste </a:t>
            </a:r>
            <a:r>
              <a:rPr lang="nl-NL" i="1" dirty="0" smtClean="0"/>
              <a:t>he </a:t>
            </a:r>
            <a:r>
              <a:rPr lang="nl-NL" dirty="0" smtClean="0"/>
              <a:t>in Deut. 1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49 letters </a:t>
            </a:r>
            <a:r>
              <a:rPr lang="nl-NL" dirty="0" smtClean="0"/>
              <a:t>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err="1" smtClean="0"/>
              <a:t>resh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49 letters </a:t>
            </a:r>
            <a:r>
              <a:rPr lang="nl-NL" dirty="0" smtClean="0"/>
              <a:t>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err="1" smtClean="0"/>
              <a:t>vau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/>
              <a:t>sla </a:t>
            </a:r>
            <a:r>
              <a:rPr lang="nl-NL" b="1" dirty="0"/>
              <a:t>49 letters </a:t>
            </a:r>
            <a:r>
              <a:rPr lang="nl-NL" dirty="0"/>
              <a:t>over</a:t>
            </a:r>
          </a:p>
          <a:p>
            <a:pPr>
              <a:buFontTx/>
              <a:buChar char="-"/>
            </a:pPr>
            <a:r>
              <a:rPr lang="nl-NL" dirty="0"/>
              <a:t>noteer de volgende letter </a:t>
            </a:r>
            <a:r>
              <a:rPr lang="nl-NL" dirty="0" smtClean="0"/>
              <a:t>(</a:t>
            </a:r>
            <a:r>
              <a:rPr lang="nl-NL" i="1" dirty="0" err="1" smtClean="0"/>
              <a:t>taph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14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72" y="5588656"/>
            <a:ext cx="704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50" y="4383033"/>
            <a:ext cx="4476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21" y="3216354"/>
            <a:ext cx="71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17" y="2028473"/>
            <a:ext cx="771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7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Deuteronomium: </a:t>
            </a:r>
          </a:p>
          <a:p>
            <a:pPr marL="0" indent="0">
              <a:buNone/>
            </a:pPr>
            <a:r>
              <a:rPr lang="nl-NL" dirty="0" smtClean="0"/>
              <a:t>Samen vormen deze letters opnieuw: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        (</a:t>
            </a:r>
            <a:r>
              <a:rPr lang="nl-NL" dirty="0" err="1" smtClean="0"/>
              <a:t>hrot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“</a:t>
            </a:r>
            <a:r>
              <a:rPr lang="nl-NL" i="1" dirty="0" err="1" smtClean="0"/>
              <a:t>what</a:t>
            </a:r>
            <a:r>
              <a:rPr lang="nl-NL" i="1" dirty="0" smtClean="0"/>
              <a:t> are the </a:t>
            </a:r>
            <a:r>
              <a:rPr lang="nl-NL" i="1" dirty="0" err="1" smtClean="0"/>
              <a:t>odds</a:t>
            </a:r>
            <a:r>
              <a:rPr lang="nl-NL" i="1" dirty="0" smtClean="0"/>
              <a:t>?”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15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66" y="3193283"/>
            <a:ext cx="704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95" y="3195047"/>
            <a:ext cx="4476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25" y="3158897"/>
            <a:ext cx="71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21" y="3189920"/>
            <a:ext cx="771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7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Dus we hebben het volgende: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Genesis | Exodus | Leviticus | Numeri | Deuteron.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			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  <a:r>
              <a:rPr lang="nl-NL" dirty="0" err="1" smtClean="0"/>
              <a:t>torh</a:t>
            </a:r>
            <a:r>
              <a:rPr lang="nl-NL" dirty="0" smtClean="0"/>
              <a:t>	</a:t>
            </a:r>
            <a:r>
              <a:rPr lang="nl-NL" dirty="0" err="1" smtClean="0"/>
              <a:t>torh</a:t>
            </a:r>
            <a:r>
              <a:rPr lang="nl-NL" dirty="0" smtClean="0"/>
              <a:t>			       </a:t>
            </a:r>
            <a:r>
              <a:rPr lang="nl-NL" dirty="0" err="1" smtClean="0"/>
              <a:t>hrot</a:t>
            </a:r>
            <a:r>
              <a:rPr lang="nl-NL" dirty="0" smtClean="0"/>
              <a:t>	       </a:t>
            </a:r>
            <a:r>
              <a:rPr lang="nl-NL" dirty="0" err="1" smtClean="0"/>
              <a:t>hrot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16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683568" y="3501008"/>
            <a:ext cx="1036248" cy="342825"/>
            <a:chOff x="4233909" y="2780928"/>
            <a:chExt cx="2915149" cy="94542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858442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848480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906" y="2780928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909" y="2811951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ep 9"/>
          <p:cNvGrpSpPr/>
          <p:nvPr/>
        </p:nvGrpSpPr>
        <p:grpSpPr>
          <a:xfrm>
            <a:off x="2239608" y="3501008"/>
            <a:ext cx="1036248" cy="342825"/>
            <a:chOff x="4233909" y="2780928"/>
            <a:chExt cx="2915149" cy="94542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858442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848480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906" y="2780928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909" y="2811951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ep 14"/>
          <p:cNvGrpSpPr/>
          <p:nvPr/>
        </p:nvGrpSpPr>
        <p:grpSpPr>
          <a:xfrm>
            <a:off x="5621677" y="3501008"/>
            <a:ext cx="1060110" cy="352994"/>
            <a:chOff x="3111166" y="3158897"/>
            <a:chExt cx="2839280" cy="9454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166" y="3193283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795" y="3195047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925" y="3158897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21" y="3189920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ep 19"/>
          <p:cNvGrpSpPr/>
          <p:nvPr/>
        </p:nvGrpSpPr>
        <p:grpSpPr>
          <a:xfrm>
            <a:off x="7380312" y="3501008"/>
            <a:ext cx="1060110" cy="352994"/>
            <a:chOff x="3111166" y="3158897"/>
            <a:chExt cx="2839280" cy="94542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166" y="3193283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795" y="3195047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925" y="3158897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21" y="3189920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hthoek 24"/>
          <p:cNvSpPr/>
          <p:nvPr/>
        </p:nvSpPr>
        <p:spPr>
          <a:xfrm>
            <a:off x="4067944" y="3717032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0" b="1" dirty="0" smtClean="0">
                <a:solidFill>
                  <a:schemeClr val="tx1"/>
                </a:solidFill>
              </a:rPr>
              <a:t>?</a:t>
            </a:r>
            <a:endParaRPr lang="nl-NL" sz="10000" b="1" dirty="0">
              <a:solidFill>
                <a:schemeClr val="tx1"/>
              </a:solidFill>
            </a:endParaRPr>
          </a:p>
        </p:txBody>
      </p:sp>
      <p:cxnSp>
        <p:nvCxnSpPr>
          <p:cNvPr id="27" name="Rechte verbindingslijn met pijl 26"/>
          <p:cNvCxnSpPr/>
          <p:nvPr/>
        </p:nvCxnSpPr>
        <p:spPr>
          <a:xfrm>
            <a:off x="844209" y="4797152"/>
            <a:ext cx="84747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2356377" y="4797152"/>
            <a:ext cx="84747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>
            <a:off x="5724128" y="4797152"/>
            <a:ext cx="84747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>
            <a:off x="7524328" y="4797152"/>
            <a:ext cx="84747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Leviticus (herkansing):</a:t>
            </a:r>
          </a:p>
          <a:p>
            <a:pPr>
              <a:buFontTx/>
              <a:buChar char="-"/>
            </a:pPr>
            <a:r>
              <a:rPr lang="nl-NL" dirty="0" smtClean="0"/>
              <a:t>ga naar de eerste </a:t>
            </a:r>
            <a:r>
              <a:rPr lang="nl-NL" i="1" dirty="0" err="1" smtClean="0"/>
              <a:t>jod</a:t>
            </a:r>
            <a:r>
              <a:rPr lang="nl-NL" dirty="0" smtClean="0"/>
              <a:t> in Leviticus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7 letters </a:t>
            </a:r>
            <a:r>
              <a:rPr lang="nl-NL" dirty="0" smtClean="0"/>
              <a:t>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smtClean="0"/>
              <a:t>he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7 letters </a:t>
            </a:r>
            <a:r>
              <a:rPr lang="nl-NL" dirty="0" smtClean="0"/>
              <a:t>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err="1" smtClean="0"/>
              <a:t>vau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7 letters</a:t>
            </a:r>
            <a:r>
              <a:rPr lang="nl-NL" dirty="0" smtClean="0"/>
              <a:t> 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smtClean="0"/>
              <a:t>he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17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60848"/>
            <a:ext cx="390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17" y="3234680"/>
            <a:ext cx="771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50" y="4424598"/>
            <a:ext cx="4476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75" y="5574794"/>
            <a:ext cx="771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Leviticus:</a:t>
            </a:r>
          </a:p>
          <a:p>
            <a:pPr marL="0" indent="0">
              <a:buNone/>
            </a:pPr>
            <a:r>
              <a:rPr lang="nl-NL" dirty="0" smtClean="0"/>
              <a:t>Samen vormen deze letters het woord: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		     (YHWH)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18</a:t>
            </a:fld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2957339" y="3234680"/>
            <a:ext cx="2910805" cy="990600"/>
            <a:chOff x="2627784" y="3234680"/>
            <a:chExt cx="2910805" cy="990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234680"/>
              <a:ext cx="3905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234680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243808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234680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62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313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Dus we hebben het volgende: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Genesis | Exodus | Leviticus | Numeri | Deuteron.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			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  <a:r>
              <a:rPr lang="nl-NL" dirty="0" err="1" smtClean="0"/>
              <a:t>torh</a:t>
            </a:r>
            <a:r>
              <a:rPr lang="nl-NL" dirty="0" smtClean="0"/>
              <a:t>	</a:t>
            </a:r>
            <a:r>
              <a:rPr lang="nl-NL" dirty="0" err="1" smtClean="0"/>
              <a:t>torh</a:t>
            </a:r>
            <a:r>
              <a:rPr lang="nl-NL" dirty="0" smtClean="0"/>
              <a:t>	       </a:t>
            </a:r>
            <a:r>
              <a:rPr lang="nl-NL" b="1" dirty="0" smtClean="0"/>
              <a:t>YHWH</a:t>
            </a:r>
            <a:r>
              <a:rPr lang="nl-NL" dirty="0" smtClean="0"/>
              <a:t>	       </a:t>
            </a:r>
            <a:r>
              <a:rPr lang="nl-NL" dirty="0" err="1" smtClean="0"/>
              <a:t>hrot</a:t>
            </a:r>
            <a:r>
              <a:rPr lang="nl-NL" dirty="0" smtClean="0"/>
              <a:t>	       </a:t>
            </a:r>
            <a:r>
              <a:rPr lang="nl-NL" dirty="0" err="1" smtClean="0"/>
              <a:t>hrot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“ik krijg een heel apart gevoel van binnen…”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19</a:t>
            </a:fld>
            <a:endParaRPr lang="nl-NL" dirty="0"/>
          </a:p>
        </p:txBody>
      </p:sp>
      <p:grpSp>
        <p:nvGrpSpPr>
          <p:cNvPr id="5" name="Groep 4"/>
          <p:cNvGrpSpPr/>
          <p:nvPr/>
        </p:nvGrpSpPr>
        <p:grpSpPr>
          <a:xfrm>
            <a:off x="683568" y="3501008"/>
            <a:ext cx="1036248" cy="342825"/>
            <a:chOff x="4233909" y="2780928"/>
            <a:chExt cx="2915149" cy="94542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858442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848480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906" y="2780928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909" y="2811951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ep 9"/>
          <p:cNvGrpSpPr/>
          <p:nvPr/>
        </p:nvGrpSpPr>
        <p:grpSpPr>
          <a:xfrm>
            <a:off x="2239608" y="3501008"/>
            <a:ext cx="1036248" cy="342825"/>
            <a:chOff x="4233909" y="2780928"/>
            <a:chExt cx="2915149" cy="94542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858442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848480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906" y="2780928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909" y="2811951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ep 14"/>
          <p:cNvGrpSpPr/>
          <p:nvPr/>
        </p:nvGrpSpPr>
        <p:grpSpPr>
          <a:xfrm>
            <a:off x="5672130" y="3501008"/>
            <a:ext cx="1060110" cy="352994"/>
            <a:chOff x="3111166" y="3158897"/>
            <a:chExt cx="2839280" cy="9454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166" y="3193283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795" y="3195047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925" y="3158897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21" y="3189920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ep 19"/>
          <p:cNvGrpSpPr/>
          <p:nvPr/>
        </p:nvGrpSpPr>
        <p:grpSpPr>
          <a:xfrm>
            <a:off x="7380312" y="3501008"/>
            <a:ext cx="1060110" cy="352994"/>
            <a:chOff x="3111166" y="3158897"/>
            <a:chExt cx="2839280" cy="94542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166" y="3193283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795" y="3195047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925" y="3158897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21" y="3189920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Rechte verbindingslijn met pijl 26"/>
          <p:cNvCxnSpPr/>
          <p:nvPr/>
        </p:nvCxnSpPr>
        <p:spPr>
          <a:xfrm>
            <a:off x="844209" y="4797152"/>
            <a:ext cx="84747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2356377" y="4797152"/>
            <a:ext cx="84747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>
            <a:off x="5724128" y="4797152"/>
            <a:ext cx="84747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>
            <a:off x="7524328" y="4797152"/>
            <a:ext cx="84747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ep 30"/>
          <p:cNvGrpSpPr/>
          <p:nvPr/>
        </p:nvGrpSpPr>
        <p:grpSpPr>
          <a:xfrm>
            <a:off x="3694049" y="3429110"/>
            <a:ext cx="1610973" cy="548244"/>
            <a:chOff x="2627784" y="3234680"/>
            <a:chExt cx="2910805" cy="99060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234680"/>
              <a:ext cx="3905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234680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243808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234680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3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/>
              <a:t>Goswin</a:t>
            </a:r>
            <a:r>
              <a:rPr lang="nl-NL" dirty="0" smtClean="0"/>
              <a:t> de Boer</a:t>
            </a:r>
          </a:p>
          <a:p>
            <a:pPr>
              <a:buFontTx/>
              <a:buChar char="-"/>
            </a:pPr>
            <a:r>
              <a:rPr lang="nl-NL" dirty="0"/>
              <a:t>echtgenoot</a:t>
            </a:r>
          </a:p>
          <a:p>
            <a:pPr>
              <a:buFontTx/>
              <a:buChar char="-"/>
            </a:pPr>
            <a:r>
              <a:rPr lang="nl-NL" dirty="0" smtClean="0"/>
              <a:t>vader van 3 kinderen</a:t>
            </a:r>
          </a:p>
          <a:p>
            <a:pPr>
              <a:buFontTx/>
              <a:buChar char="-"/>
            </a:pPr>
            <a:r>
              <a:rPr lang="nl-NL" dirty="0" smtClean="0"/>
              <a:t>docent natuurkunde</a:t>
            </a:r>
          </a:p>
          <a:p>
            <a:pPr>
              <a:buFontTx/>
              <a:buChar char="-"/>
            </a:pPr>
            <a:r>
              <a:rPr lang="nl-NL" dirty="0" smtClean="0"/>
              <a:t>nieuwsgierige bijbelstudent</a:t>
            </a:r>
          </a:p>
          <a:p>
            <a:pPr>
              <a:buFontTx/>
              <a:buChar char="-"/>
            </a:pPr>
            <a:r>
              <a:rPr lang="nl-NL" dirty="0" smtClean="0"/>
              <a:t>hobbyschrijver</a:t>
            </a:r>
          </a:p>
          <a:p>
            <a:pPr>
              <a:buFontTx/>
              <a:buChar char="-"/>
            </a:pPr>
            <a:r>
              <a:rPr lang="nl-NL" dirty="0" smtClean="0"/>
              <a:t>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</a:t>
            </a:fld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93" y="5013176"/>
            <a:ext cx="62023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…maar moeten we nou zulke ingewikkelde woordzoekers naspeuren om te ontdekken </a:t>
            </a:r>
            <a:br>
              <a:rPr lang="nl-NL" dirty="0" smtClean="0"/>
            </a:br>
            <a:r>
              <a:rPr lang="nl-NL" dirty="0" smtClean="0"/>
              <a:t>dat heel de bijbel om YHWH draait?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20</a:t>
            </a:fld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1482202" y="3140968"/>
            <a:ext cx="7080705" cy="3069869"/>
            <a:chOff x="1482202" y="3140968"/>
            <a:chExt cx="7080705" cy="3069869"/>
          </a:xfrm>
        </p:grpSpPr>
        <p:pic>
          <p:nvPicPr>
            <p:cNvPr id="18434" name="Picture 2" descr="http://www.biopharmphysicians.com/wp-content/uploads/2011/02/Cartoon-Doctor-150x15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372058"/>
              <a:ext cx="2838779" cy="2838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e toelichting 4"/>
            <p:cNvSpPr/>
            <p:nvPr/>
          </p:nvSpPr>
          <p:spPr>
            <a:xfrm flipH="1">
              <a:off x="1482202" y="3140968"/>
              <a:ext cx="3665862" cy="1296144"/>
            </a:xfrm>
            <a:prstGeom prst="wedgeEllipseCallout">
              <a:avLst>
                <a:gd name="adj1" fmla="val -86800"/>
                <a:gd name="adj2" fmla="val 6356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2200" dirty="0" smtClean="0"/>
                <a:t>Schat, ik zie dat je </a:t>
              </a:r>
              <a:br>
                <a:rPr lang="nl-NL" sz="2200" dirty="0" smtClean="0"/>
              </a:br>
              <a:r>
                <a:rPr lang="nl-NL" sz="2200" dirty="0" smtClean="0"/>
                <a:t>de genen voor groene ogen hebt!</a:t>
              </a:r>
              <a:endParaRPr lang="nl-NL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04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handtekening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/>
              <a:t>dagthema</a:t>
            </a:r>
            <a:r>
              <a:rPr lang="nl-NL" dirty="0" smtClean="0"/>
              <a:t>: “het Woord van God”</a:t>
            </a:r>
          </a:p>
          <a:p>
            <a:pPr>
              <a:buFontTx/>
              <a:buChar char="-"/>
            </a:pPr>
            <a:r>
              <a:rPr lang="nl-NL" dirty="0" smtClean="0"/>
              <a:t>betekenis van woorden (precies)</a:t>
            </a:r>
          </a:p>
          <a:p>
            <a:pPr>
              <a:buFontTx/>
              <a:buChar char="-"/>
            </a:pPr>
            <a:r>
              <a:rPr lang="nl-NL" dirty="0" smtClean="0"/>
              <a:t>betekenis van de tekst (letterlijk)</a:t>
            </a:r>
          </a:p>
          <a:p>
            <a:pPr>
              <a:buFontTx/>
              <a:buChar char="-"/>
            </a:pPr>
            <a:r>
              <a:rPr lang="nl-NL" dirty="0" smtClean="0"/>
              <a:t>volledigheid van de bijbel (compleet)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onderzoeksvraag: </a:t>
            </a:r>
          </a:p>
          <a:p>
            <a:pPr marL="0" indent="0">
              <a:buNone/>
            </a:pPr>
            <a:r>
              <a:rPr lang="nl-NL" i="1" dirty="0" smtClean="0"/>
              <a:t>“zit er ook in de getallen een bijzondere precisie, waar een Goddelijke handtekening door schijnt?”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3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getallen zijn overal!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/>
              <a:t>videoteaser</a:t>
            </a:r>
            <a:r>
              <a:rPr lang="nl-NL" dirty="0" smtClean="0"/>
              <a:t> </a:t>
            </a:r>
            <a:r>
              <a:rPr lang="nl-NL" dirty="0"/>
              <a:t>in de koffie- en </a:t>
            </a:r>
            <a:r>
              <a:rPr lang="nl-NL" dirty="0" smtClean="0"/>
              <a:t>lunchpauze: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500" i="1" dirty="0" smtClean="0"/>
              <a:t>“</a:t>
            </a:r>
            <a:r>
              <a:rPr lang="nl-NL" sz="2500" i="1" dirty="0" err="1" smtClean="0"/>
              <a:t>nature</a:t>
            </a:r>
            <a:r>
              <a:rPr lang="nl-NL" sz="2500" i="1" dirty="0" smtClean="0"/>
              <a:t> </a:t>
            </a:r>
            <a:r>
              <a:rPr lang="nl-NL" sz="2500" i="1" dirty="0" err="1" smtClean="0"/>
              <a:t>by</a:t>
            </a:r>
            <a:r>
              <a:rPr lang="nl-NL" sz="2500" i="1" dirty="0" smtClean="0"/>
              <a:t> </a:t>
            </a:r>
            <a:r>
              <a:rPr lang="nl-NL" sz="2500" i="1" dirty="0" err="1" smtClean="0"/>
              <a:t>numbers</a:t>
            </a:r>
            <a:r>
              <a:rPr lang="nl-NL" sz="2500" i="1" dirty="0" smtClean="0"/>
              <a:t>”, Cristóbal Vila, </a:t>
            </a:r>
            <a:r>
              <a:rPr lang="nl-NL" sz="2500" i="1" dirty="0" err="1" smtClean="0"/>
              <a:t>Etérea</a:t>
            </a:r>
            <a:r>
              <a:rPr lang="nl-NL" sz="2500" i="1" dirty="0" smtClean="0"/>
              <a:t> </a:t>
            </a:r>
            <a:r>
              <a:rPr lang="nl-NL" sz="2500" i="1" dirty="0" err="1" smtClean="0"/>
              <a:t>studios</a:t>
            </a:r>
            <a:r>
              <a:rPr lang="nl-NL" sz="2500" i="1" dirty="0" smtClean="0"/>
              <a:t>, 2010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22</a:t>
            </a:fld>
            <a:endParaRPr lang="nl-NL"/>
          </a:p>
        </p:txBody>
      </p:sp>
      <p:pic>
        <p:nvPicPr>
          <p:cNvPr id="4098" name="Picture 2" descr="Nature by Numbers St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31" y="2257636"/>
            <a:ext cx="287999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ture by Numbers St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84" y="-2548223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ture by Numbers St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67" y="2257636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ature by Numbers Sti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29" y="3985828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Nature by Numbers Sti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63" y="3985828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getallen zijn overal!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Denk aan tijd en jaargetijden:</a:t>
            </a:r>
          </a:p>
          <a:p>
            <a:pPr>
              <a:buFontTx/>
              <a:buChar char="-"/>
            </a:pPr>
            <a:r>
              <a:rPr lang="nl-NL" dirty="0" smtClean="0"/>
              <a:t>12 uren in een dag (24 in een etmaal)</a:t>
            </a:r>
          </a:p>
          <a:p>
            <a:pPr>
              <a:buFontTx/>
              <a:buChar char="-"/>
            </a:pPr>
            <a:r>
              <a:rPr lang="nl-NL" dirty="0" smtClean="0"/>
              <a:t>12 maanden in een jaar</a:t>
            </a:r>
          </a:p>
          <a:p>
            <a:pPr>
              <a:buFontTx/>
              <a:buChar char="-"/>
            </a:pPr>
            <a:r>
              <a:rPr lang="nl-NL" dirty="0" smtClean="0"/>
              <a:t>12 tekens in de dierenriem</a:t>
            </a:r>
          </a:p>
          <a:p>
            <a:pPr>
              <a:buFontTx/>
              <a:buChar char="-"/>
            </a:pPr>
            <a:r>
              <a:rPr lang="nl-NL" dirty="0" smtClean="0"/>
              <a:t>4 seizoenen, 4 dagdelen, (</a:t>
            </a:r>
            <a:r>
              <a:rPr lang="nl-NL" dirty="0"/>
              <a:t>4 </a:t>
            </a:r>
            <a:r>
              <a:rPr lang="nl-NL" dirty="0" smtClean="0"/>
              <a:t>windstreken), …</a:t>
            </a:r>
          </a:p>
          <a:p>
            <a:pPr>
              <a:buFontTx/>
              <a:buChar char="-"/>
            </a:pPr>
            <a:r>
              <a:rPr lang="nl-NL" dirty="0" smtClean="0"/>
              <a:t>ca. 360 dagen per jaar / 360 graden per cirkel</a:t>
            </a:r>
          </a:p>
          <a:p>
            <a:pPr>
              <a:buFontTx/>
              <a:buChar char="-"/>
            </a:pPr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8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getallen zijn overal!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Numberphile</a:t>
            </a:r>
            <a:r>
              <a:rPr lang="nl-NL" dirty="0" smtClean="0"/>
              <a:t> (</a:t>
            </a:r>
            <a:r>
              <a:rPr lang="nl-NL" dirty="0" err="1" smtClean="0"/>
              <a:t>Youtube</a:t>
            </a:r>
            <a:r>
              <a:rPr lang="nl-NL" dirty="0" smtClean="0"/>
              <a:t>) bespreekt diverse bijzondere getallen, waaronder het getal 12</a:t>
            </a:r>
          </a:p>
          <a:p>
            <a:pPr marL="0" indent="0">
              <a:buNone/>
            </a:pPr>
            <a:r>
              <a:rPr lang="nl-NL" i="1" dirty="0" smtClean="0"/>
              <a:t>(inch, </a:t>
            </a:r>
            <a:r>
              <a:rPr lang="nl-NL" i="1" dirty="0" err="1" smtClean="0"/>
              <a:t>foot</a:t>
            </a:r>
            <a:r>
              <a:rPr lang="nl-NL" i="1" dirty="0" smtClean="0"/>
              <a:t>, yard, … allemaal in ‘twaalftallig stelsel’, </a:t>
            </a:r>
            <a:br>
              <a:rPr lang="nl-NL" i="1" dirty="0" smtClean="0"/>
            </a:br>
            <a:r>
              <a:rPr lang="nl-NL" i="1" dirty="0" smtClean="0"/>
              <a:t>pas sinds Franse Revolutie veel in tientallig stelsel)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24</a:t>
            </a:fld>
            <a:endParaRPr lang="nl-NL"/>
          </a:p>
        </p:txBody>
      </p:sp>
      <p:pic>
        <p:nvPicPr>
          <p:cNvPr id="3074" name="Picture 2" descr="C:\Users\gosdeboer\Dropbox\Persoonlijk\Bijbelstudie\spreekbeurten\20150110 - ReVaGo - getallen\afbeeldingen\Numberphile-videos-header-image-420x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69" y="1628800"/>
            <a:ext cx="4000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getallen zijn overal!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 smtClean="0"/>
              <a:t>Numberphile</a:t>
            </a:r>
            <a:r>
              <a:rPr lang="nl-NL" dirty="0" smtClean="0"/>
              <a:t> laat zien dat het getal 12 in de wiskunde zelfs op bizarre wijze terugkomt: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7500" dirty="0" smtClean="0"/>
              <a:t>… 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25</a:t>
            </a:fld>
            <a:endParaRPr lang="nl-NL"/>
          </a:p>
        </p:txBody>
      </p:sp>
      <p:pic>
        <p:nvPicPr>
          <p:cNvPr id="16386" name="Picture 2" descr="C:\Users\gosdeboer\Dropbox\Persoonlijk\Bijbelstudie\spreekbeurten\20150110 - ReVaGo - getallen\afbeeldingen\infiniteseries354.jpg.CROP.original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924944"/>
            <a:ext cx="33718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getallen zijn overal!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Ook in de muziek zien we voorkeursgetallen:</a:t>
            </a:r>
          </a:p>
          <a:p>
            <a:pPr>
              <a:buFontTx/>
              <a:buChar char="-"/>
            </a:pPr>
            <a:r>
              <a:rPr lang="nl-NL" dirty="0" smtClean="0"/>
              <a:t>7 		  -&gt; toonladder bevat 7 tonen</a:t>
            </a:r>
          </a:p>
          <a:p>
            <a:pPr>
              <a:buFontTx/>
              <a:buChar char="-"/>
            </a:pPr>
            <a:r>
              <a:rPr lang="nl-NL" dirty="0" smtClean="0"/>
              <a:t>8 (octaaf) -&gt; dan begint de toonladder opnieuw</a:t>
            </a:r>
          </a:p>
          <a:p>
            <a:pPr>
              <a:buFontTx/>
              <a:buChar char="-"/>
            </a:pPr>
            <a:r>
              <a:rPr lang="nl-NL" dirty="0" smtClean="0"/>
              <a:t>12		  -&gt; octaaf bestaat uit 12 halve tonen</a:t>
            </a:r>
          </a:p>
          <a:p>
            <a:pPr>
              <a:buFontTx/>
              <a:buChar char="-"/>
            </a:pPr>
            <a:r>
              <a:rPr lang="nl-NL" dirty="0" smtClean="0"/>
              <a:t>1+3	  -&gt; terts, harmonieuze klank</a:t>
            </a:r>
          </a:p>
          <a:p>
            <a:pPr>
              <a:buFontTx/>
              <a:buChar char="-"/>
            </a:pPr>
            <a:r>
              <a:rPr lang="nl-NL" dirty="0" smtClean="0"/>
              <a:t>1+5	  -&gt; kwint, ook een harmonieuze klank</a:t>
            </a:r>
          </a:p>
          <a:p>
            <a:pPr>
              <a:buFontTx/>
              <a:buChar char="-"/>
            </a:pPr>
            <a:r>
              <a:rPr lang="nl-NL" dirty="0" smtClean="0"/>
              <a:t>1+3+5	  -&gt; akkoord, basis van de muziek</a:t>
            </a:r>
          </a:p>
          <a:p>
            <a:pPr>
              <a:buFontTx/>
              <a:buChar char="-"/>
            </a:pPr>
            <a:r>
              <a:rPr lang="nl-NL" i="1" dirty="0" smtClean="0"/>
              <a:t>1+3+5+7	  -&gt; septiem, een “vol akkoord”</a:t>
            </a:r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6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getallen in de bijbel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Noem bijzondere </a:t>
            </a:r>
            <a:r>
              <a:rPr lang="nl-NL" dirty="0" err="1" smtClean="0"/>
              <a:t>bijbelse</a:t>
            </a:r>
            <a:r>
              <a:rPr lang="nl-NL" dirty="0" smtClean="0"/>
              <a:t> (“heilige”) getallen:</a:t>
            </a:r>
            <a:br>
              <a:rPr lang="nl-NL" dirty="0" smtClean="0"/>
            </a:br>
            <a:endParaRPr lang="nl-NL" dirty="0"/>
          </a:p>
          <a:p>
            <a:pPr marL="0" indent="0">
              <a:buNone/>
            </a:pPr>
            <a:r>
              <a:rPr lang="nl-NL" sz="7500" dirty="0" smtClean="0"/>
              <a:t>	 </a:t>
            </a:r>
            <a:r>
              <a:rPr lang="nl-NL" sz="7500" dirty="0" smtClean="0">
                <a:solidFill>
                  <a:schemeClr val="bg1"/>
                </a:solidFill>
              </a:rPr>
              <a:t>1, </a:t>
            </a:r>
            <a:r>
              <a:rPr lang="nl-NL" sz="7500" dirty="0" smtClean="0"/>
              <a:t>3, 7, 12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Dus ook de bijbel heeft voorkeursgetallen…</a:t>
            </a:r>
          </a:p>
          <a:p>
            <a:pPr marL="0" indent="0">
              <a:buNone/>
            </a:pPr>
            <a:r>
              <a:rPr lang="nl-NL" dirty="0" smtClean="0"/>
              <a:t>Waarom deze? En wat betekenen ze? </a:t>
            </a:r>
            <a:br>
              <a:rPr lang="nl-NL" dirty="0" smtClean="0"/>
            </a:br>
            <a:r>
              <a:rPr lang="nl-NL" dirty="0" smtClean="0"/>
              <a:t>En wat betekenen de andere getallen? En 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27</a:t>
            </a:fld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547664" y="2852936"/>
            <a:ext cx="108012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500" dirty="0">
                <a:solidFill>
                  <a:schemeClr val="tx1"/>
                </a:solidFill>
              </a:rPr>
              <a:t>1,</a:t>
            </a:r>
          </a:p>
        </p:txBody>
      </p:sp>
      <p:sp>
        <p:nvSpPr>
          <p:cNvPr id="6" name="Rechthoek 5"/>
          <p:cNvSpPr/>
          <p:nvPr/>
        </p:nvSpPr>
        <p:spPr>
          <a:xfrm>
            <a:off x="3375574" y="2852936"/>
            <a:ext cx="508485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500" dirty="0" smtClean="0">
                <a:solidFill>
                  <a:schemeClr val="tx1"/>
                </a:solidFill>
              </a:rPr>
              <a:t>(5,) 7, 10, 12</a:t>
            </a:r>
            <a:endParaRPr lang="nl-NL" sz="7500" dirty="0">
              <a:solidFill>
                <a:schemeClr val="tx1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1791398" y="3429000"/>
            <a:ext cx="7011145" cy="975702"/>
            <a:chOff x="1791398" y="3429000"/>
            <a:chExt cx="7011145" cy="975702"/>
          </a:xfrm>
        </p:grpSpPr>
        <p:grpSp>
          <p:nvGrpSpPr>
            <p:cNvPr id="11" name="Groep 10"/>
            <p:cNvGrpSpPr/>
            <p:nvPr/>
          </p:nvGrpSpPr>
          <p:grpSpPr>
            <a:xfrm>
              <a:off x="1791398" y="4005064"/>
              <a:ext cx="6523677" cy="0"/>
              <a:chOff x="1791398" y="4005064"/>
              <a:chExt cx="6523677" cy="0"/>
            </a:xfrm>
          </p:grpSpPr>
          <p:cxnSp>
            <p:nvCxnSpPr>
              <p:cNvPr id="8" name="Rechte verbindingslijn 7"/>
              <p:cNvCxnSpPr/>
              <p:nvPr/>
            </p:nvCxnSpPr>
            <p:spPr>
              <a:xfrm>
                <a:off x="1791398" y="4005064"/>
                <a:ext cx="3644698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chte verbindingslijn 8"/>
              <p:cNvCxnSpPr/>
              <p:nvPr/>
            </p:nvCxnSpPr>
            <p:spPr>
              <a:xfrm>
                <a:off x="7450979" y="4005064"/>
                <a:ext cx="864096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849" y="3429000"/>
              <a:ext cx="363694" cy="975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56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begin		“in den </a:t>
            </a:r>
            <a:r>
              <a:rPr lang="nl-NL" b="1" dirty="0" smtClean="0"/>
              <a:t>beginne</a:t>
            </a:r>
            <a:r>
              <a:rPr lang="nl-NL" dirty="0" smtClean="0"/>
              <a:t>…God”</a:t>
            </a:r>
          </a:p>
          <a:p>
            <a:pPr>
              <a:buFontTx/>
              <a:buChar char="-"/>
            </a:pPr>
            <a:r>
              <a:rPr lang="nl-NL" dirty="0" smtClean="0"/>
              <a:t>enige</a:t>
            </a:r>
          </a:p>
          <a:p>
            <a:pPr>
              <a:buFontTx/>
              <a:buChar char="-"/>
            </a:pPr>
            <a:r>
              <a:rPr lang="nl-NL" dirty="0" smtClean="0"/>
              <a:t>eerste</a:t>
            </a:r>
          </a:p>
          <a:p>
            <a:pPr>
              <a:buFontTx/>
              <a:buChar char="-"/>
            </a:pPr>
            <a:r>
              <a:rPr lang="nl-NL" dirty="0" smtClean="0"/>
              <a:t>eenheid</a:t>
            </a:r>
          </a:p>
          <a:p>
            <a:pPr>
              <a:buFontTx/>
              <a:buChar char="-"/>
            </a:pPr>
            <a:r>
              <a:rPr lang="nl-NL" dirty="0" smtClean="0"/>
              <a:t>voorrang</a:t>
            </a:r>
          </a:p>
          <a:p>
            <a:pPr>
              <a:buFontTx/>
              <a:buChar char="-"/>
            </a:pPr>
            <a:r>
              <a:rPr lang="nl-NL" dirty="0" smtClean="0"/>
              <a:t>belangrijkste</a:t>
            </a:r>
          </a:p>
          <a:p>
            <a:pPr>
              <a:buFontTx/>
              <a:buChar char="-"/>
            </a:pPr>
            <a:r>
              <a:rPr lang="nl-NL" dirty="0" smtClean="0"/>
              <a:t>GOD		“Hoor Israël, … , </a:t>
            </a:r>
            <a:r>
              <a:rPr lang="nl-NL" b="1" dirty="0" smtClean="0"/>
              <a:t>de HERE </a:t>
            </a:r>
            <a:r>
              <a:rPr lang="nl-NL" dirty="0" smtClean="0"/>
              <a:t>is </a:t>
            </a:r>
            <a:r>
              <a:rPr lang="nl-NL" b="1" dirty="0" smtClean="0"/>
              <a:t>één</a:t>
            </a:r>
            <a:r>
              <a:rPr lang="nl-NL" dirty="0" smtClean="0"/>
              <a:t>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4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471647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Eerste boek, Genesis:</a:t>
            </a:r>
          </a:p>
          <a:p>
            <a:pPr>
              <a:buFontTx/>
              <a:buChar char="-"/>
            </a:pPr>
            <a:r>
              <a:rPr lang="nl-NL" dirty="0" smtClean="0"/>
              <a:t>God als Soeverein (één) -&gt; Hij kiest!</a:t>
            </a:r>
          </a:p>
          <a:p>
            <a:pPr marL="0" indent="0">
              <a:buNone/>
            </a:pPr>
            <a:r>
              <a:rPr lang="nl-NL" dirty="0" smtClean="0"/>
              <a:t>Tot aan 1e ‘geslachtsregister’ (</a:t>
            </a:r>
            <a:r>
              <a:rPr lang="nl-NL" dirty="0" err="1" smtClean="0"/>
              <a:t>toledoth</a:t>
            </a:r>
            <a:r>
              <a:rPr lang="nl-NL" dirty="0" smtClean="0"/>
              <a:t>) Gen 2:4:</a:t>
            </a:r>
          </a:p>
          <a:p>
            <a:pPr>
              <a:buFontTx/>
              <a:buChar char="-"/>
            </a:pPr>
            <a:r>
              <a:rPr lang="nl-NL" dirty="0" smtClean="0"/>
              <a:t>volmaaktheid van het scheppingswerk</a:t>
            </a:r>
          </a:p>
          <a:p>
            <a:pPr marL="0" indent="0">
              <a:buNone/>
            </a:pPr>
            <a:r>
              <a:rPr lang="nl-NL" dirty="0" smtClean="0"/>
              <a:t>Eerste voorzegging / belofte:</a:t>
            </a:r>
          </a:p>
          <a:p>
            <a:pPr>
              <a:buFontTx/>
              <a:buChar char="-"/>
            </a:pPr>
            <a:r>
              <a:rPr lang="nl-NL" dirty="0" smtClean="0"/>
              <a:t>“het zaad van de vrouw”</a:t>
            </a:r>
          </a:p>
          <a:p>
            <a:pPr marL="0" indent="0">
              <a:buNone/>
            </a:pPr>
            <a:r>
              <a:rPr lang="nl-NL" dirty="0" smtClean="0"/>
              <a:t>Eerste vervulde profetie in NT:</a:t>
            </a:r>
          </a:p>
          <a:p>
            <a:pPr>
              <a:buFontTx/>
              <a:buChar char="-"/>
            </a:pPr>
            <a:r>
              <a:rPr lang="nl-NL" dirty="0" smtClean="0"/>
              <a:t>“zie de maagd zal zwanger worden…”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9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getallen in de bijbel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Véél te groot onderwerp voor één spreekbeurt:</a:t>
            </a:r>
          </a:p>
          <a:p>
            <a:pPr>
              <a:buFontTx/>
              <a:buChar char="-"/>
            </a:pPr>
            <a:r>
              <a:rPr lang="nl-NL" dirty="0" smtClean="0"/>
              <a:t>getallen</a:t>
            </a:r>
          </a:p>
          <a:p>
            <a:pPr>
              <a:buFontTx/>
              <a:buChar char="-"/>
            </a:pPr>
            <a:r>
              <a:rPr lang="nl-NL" dirty="0" smtClean="0"/>
              <a:t>getalswaarde (</a:t>
            </a:r>
            <a:r>
              <a:rPr lang="nl-NL" dirty="0" err="1" smtClean="0"/>
              <a:t>gematria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woordfrequenties (aantal keren in de bijbel)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aantallen (gebeurtenissen, namen, dingen, </a:t>
            </a:r>
            <a:r>
              <a:rPr lang="nl-NL" dirty="0" smtClean="0"/>
              <a:t>…)</a:t>
            </a:r>
          </a:p>
          <a:p>
            <a:pPr>
              <a:buFontTx/>
              <a:buChar char="-"/>
            </a:pPr>
            <a:r>
              <a:rPr lang="nl-NL" dirty="0" smtClean="0"/>
              <a:t>“bijbelcode”</a:t>
            </a:r>
          </a:p>
          <a:p>
            <a:pPr marL="0" indent="0">
              <a:buNone/>
            </a:pPr>
            <a:r>
              <a:rPr lang="nl-NL" dirty="0" smtClean="0"/>
              <a:t>- …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6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Eerste verbond: </a:t>
            </a:r>
          </a:p>
          <a:p>
            <a:pPr>
              <a:buFontTx/>
              <a:buChar char="-"/>
            </a:pPr>
            <a:r>
              <a:rPr lang="nl-NL" dirty="0" smtClean="0"/>
              <a:t>met </a:t>
            </a:r>
            <a:r>
              <a:rPr lang="nl-NL" dirty="0"/>
              <a:t>Abraham -&gt; </a:t>
            </a:r>
            <a:r>
              <a:rPr lang="nl-NL" b="1" dirty="0" err="1"/>
              <a:t>éénzijdig</a:t>
            </a:r>
            <a:r>
              <a:rPr lang="nl-NL" b="1" dirty="0"/>
              <a:t> </a:t>
            </a:r>
            <a:r>
              <a:rPr lang="nl-NL" dirty="0"/>
              <a:t>verbond door </a:t>
            </a:r>
            <a:r>
              <a:rPr lang="nl-NL" dirty="0" smtClean="0"/>
              <a:t>God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Eerste gebod:</a:t>
            </a:r>
          </a:p>
          <a:p>
            <a:pPr>
              <a:buFontTx/>
              <a:buChar char="-"/>
            </a:pPr>
            <a:r>
              <a:rPr lang="nl-NL" dirty="0" smtClean="0"/>
              <a:t>“</a:t>
            </a:r>
            <a:r>
              <a:rPr lang="nl-NL" dirty="0"/>
              <a:t>Gij zult </a:t>
            </a:r>
            <a:r>
              <a:rPr lang="nl-NL" b="1" dirty="0"/>
              <a:t>geen andere </a:t>
            </a:r>
            <a:r>
              <a:rPr lang="nl-NL" dirty="0"/>
              <a:t>goden </a:t>
            </a:r>
            <a:r>
              <a:rPr lang="nl-NL" dirty="0" smtClean="0"/>
              <a:t>…”</a:t>
            </a:r>
          </a:p>
          <a:p>
            <a:pPr marL="0" indent="0">
              <a:buNone/>
            </a:pPr>
            <a:r>
              <a:rPr lang="nl-NL" dirty="0"/>
              <a:t>Eerste woorden:</a:t>
            </a:r>
          </a:p>
          <a:p>
            <a:pPr>
              <a:buFontTx/>
              <a:buChar char="-"/>
            </a:pPr>
            <a:r>
              <a:rPr lang="nl-NL" dirty="0"/>
              <a:t>Jezus:	“…de dingen van Mijn Vader”</a:t>
            </a:r>
            <a:br>
              <a:rPr lang="nl-NL" dirty="0"/>
            </a:br>
            <a:r>
              <a:rPr lang="nl-NL" dirty="0"/>
              <a:t>		“Er staat geschreven, …”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5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geheel</a:t>
            </a:r>
          </a:p>
          <a:p>
            <a:pPr>
              <a:buFontTx/>
              <a:buChar char="-"/>
            </a:pPr>
            <a:r>
              <a:rPr lang="nl-NL" dirty="0" smtClean="0"/>
              <a:t>compleet</a:t>
            </a:r>
          </a:p>
          <a:p>
            <a:pPr>
              <a:buFontTx/>
              <a:buChar char="-"/>
            </a:pPr>
            <a:r>
              <a:rPr lang="nl-NL" dirty="0" smtClean="0"/>
              <a:t>massief, vol (3 dimensies -&gt; inhoud)</a:t>
            </a:r>
          </a:p>
          <a:p>
            <a:pPr>
              <a:buFontTx/>
              <a:buChar char="-"/>
            </a:pPr>
            <a:r>
              <a:rPr lang="nl-NL" dirty="0" smtClean="0"/>
              <a:t>Goddelijke vol(maakt)</a:t>
            </a:r>
            <a:r>
              <a:rPr lang="nl-NL" dirty="0" err="1" smtClean="0"/>
              <a:t>heid</a:t>
            </a: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3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651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Derde dag: land uit het water</a:t>
            </a:r>
          </a:p>
          <a:p>
            <a:pPr>
              <a:buFontTx/>
              <a:buChar char="-"/>
            </a:pPr>
            <a:r>
              <a:rPr lang="nl-NL" dirty="0" smtClean="0"/>
              <a:t>Derde dag: dat Christus opstond uit de dood</a:t>
            </a:r>
          </a:p>
          <a:p>
            <a:pPr>
              <a:buFontTx/>
              <a:buChar char="-"/>
            </a:pPr>
            <a:r>
              <a:rPr lang="nl-NL" dirty="0"/>
              <a:t>Derde uur: Jezus gekruisigd</a:t>
            </a:r>
          </a:p>
          <a:p>
            <a:pPr>
              <a:buFontTx/>
              <a:buChar char="-"/>
            </a:pPr>
            <a:r>
              <a:rPr lang="nl-NL" dirty="0" smtClean="0"/>
              <a:t>3 keer “Er staat geschreven …” (Mat. 4)</a:t>
            </a:r>
          </a:p>
          <a:p>
            <a:pPr>
              <a:buFontTx/>
              <a:buChar char="-"/>
            </a:pPr>
            <a:r>
              <a:rPr lang="nl-NL" dirty="0" smtClean="0"/>
              <a:t>3 mannen bij Abraham, toch “de </a:t>
            </a:r>
            <a:r>
              <a:rPr lang="nl-NL" dirty="0" err="1" smtClean="0"/>
              <a:t>Here</a:t>
            </a:r>
            <a:r>
              <a:rPr lang="nl-NL" dirty="0" smtClean="0"/>
              <a:t>…” (</a:t>
            </a:r>
            <a:r>
              <a:rPr lang="nl-NL" dirty="0" err="1" smtClean="0"/>
              <a:t>Gn</a:t>
            </a:r>
            <a:r>
              <a:rPr lang="nl-NL" dirty="0" smtClean="0"/>
              <a:t>. 18)</a:t>
            </a:r>
          </a:p>
          <a:p>
            <a:pPr>
              <a:buFontTx/>
              <a:buChar char="-"/>
            </a:pPr>
            <a:r>
              <a:rPr lang="nl-NL" dirty="0" smtClean="0"/>
              <a:t>verbond: 3 dieren van elk 3 jaar oud (Gen. 15)</a:t>
            </a:r>
          </a:p>
          <a:p>
            <a:pPr>
              <a:buFontTx/>
              <a:buChar char="-"/>
            </a:pPr>
            <a:r>
              <a:rPr lang="nl-NL" dirty="0" smtClean="0"/>
              <a:t>3 delen in de tabernakel / tempel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leven		(dag 5 dieren)</a:t>
            </a:r>
          </a:p>
          <a:p>
            <a:pPr>
              <a:buFontTx/>
              <a:buChar char="-"/>
            </a:pPr>
            <a:r>
              <a:rPr lang="nl-NL" dirty="0" smtClean="0"/>
              <a:t>genade		(letter 5, </a:t>
            </a:r>
            <a:r>
              <a:rPr lang="nl-NL" dirty="0" err="1" smtClean="0"/>
              <a:t>Abram</a:t>
            </a:r>
            <a:r>
              <a:rPr lang="nl-NL" dirty="0" smtClean="0"/>
              <a:t> -&gt; Abraham)</a:t>
            </a:r>
          </a:p>
          <a:p>
            <a:pPr>
              <a:buFontTx/>
              <a:buChar char="-"/>
            </a:pPr>
            <a:r>
              <a:rPr lang="nl-NL" dirty="0" smtClean="0"/>
              <a:t>verlossing 	</a:t>
            </a:r>
          </a:p>
          <a:p>
            <a:pPr>
              <a:buFontTx/>
              <a:buChar char="-"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6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Vijfde </a:t>
            </a:r>
            <a:r>
              <a:rPr lang="nl-NL" dirty="0" err="1" smtClean="0"/>
              <a:t>bijbelboek</a:t>
            </a:r>
            <a:r>
              <a:rPr lang="nl-NL" dirty="0" smtClean="0"/>
              <a:t>, Deuteronomium:</a:t>
            </a:r>
          </a:p>
          <a:p>
            <a:pPr>
              <a:buFontTx/>
              <a:buChar char="-"/>
            </a:pPr>
            <a:r>
              <a:rPr lang="nl-NL" dirty="0" smtClean="0"/>
              <a:t>God roept, kiest en zegent om Zijn grote Naam</a:t>
            </a:r>
            <a:br>
              <a:rPr lang="nl-NL" dirty="0" smtClean="0"/>
            </a:br>
            <a:r>
              <a:rPr lang="nl-NL" i="1" dirty="0" smtClean="0"/>
              <a:t>(en dus niet omwille van het volk -&gt; “om niet”)</a:t>
            </a:r>
          </a:p>
          <a:p>
            <a:pPr marL="0" indent="0">
              <a:buNone/>
            </a:pPr>
            <a:r>
              <a:rPr lang="nl-NL" dirty="0" smtClean="0"/>
              <a:t>Vijfde boek van de Psalmen, vijfde Psalm van het vijfde boek, …</a:t>
            </a:r>
          </a:p>
          <a:p>
            <a:pPr marL="0" indent="0">
              <a:buNone/>
            </a:pPr>
            <a:r>
              <a:rPr lang="nl-NL" dirty="0" err="1" smtClean="0"/>
              <a:t>Abram</a:t>
            </a:r>
            <a:r>
              <a:rPr lang="nl-NL" dirty="0" smtClean="0"/>
              <a:t> -&gt; Abraham</a:t>
            </a:r>
          </a:p>
          <a:p>
            <a:pPr>
              <a:buFontTx/>
              <a:buChar char="-"/>
            </a:pPr>
            <a:r>
              <a:rPr lang="nl-NL" dirty="0" smtClean="0"/>
              <a:t>5 dieren totaal geofferd</a:t>
            </a:r>
          </a:p>
          <a:p>
            <a:pPr marL="0" indent="0">
              <a:buNone/>
            </a:pPr>
            <a:r>
              <a:rPr lang="nl-NL" dirty="0" smtClean="0"/>
              <a:t>Vijfde koninkrijk -&gt; genade heerst (Dan. 2)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7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rust		(dag 7)</a:t>
            </a:r>
          </a:p>
          <a:p>
            <a:pPr>
              <a:buFontTx/>
              <a:buChar char="-"/>
            </a:pPr>
            <a:r>
              <a:rPr lang="nl-NL" dirty="0" smtClean="0"/>
              <a:t>volledig</a:t>
            </a:r>
          </a:p>
          <a:p>
            <a:pPr>
              <a:buFontTx/>
              <a:buChar char="-"/>
            </a:pPr>
            <a:r>
              <a:rPr lang="nl-NL" dirty="0" smtClean="0"/>
              <a:t>volmaakt	(4 + 3)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2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orde</a:t>
            </a:r>
          </a:p>
          <a:p>
            <a:pPr>
              <a:buFontTx/>
              <a:buChar char="-"/>
            </a:pPr>
            <a:r>
              <a:rPr lang="nl-NL" dirty="0" smtClean="0"/>
              <a:t>compleet</a:t>
            </a:r>
          </a:p>
          <a:p>
            <a:pPr>
              <a:buFontTx/>
              <a:buChar char="-"/>
            </a:pPr>
            <a:r>
              <a:rPr lang="nl-NL" dirty="0" smtClean="0"/>
              <a:t>volledigheid</a:t>
            </a:r>
          </a:p>
          <a:p>
            <a:pPr>
              <a:buFontTx/>
              <a:buChar char="-"/>
            </a:pPr>
            <a:r>
              <a:rPr lang="nl-NL" dirty="0" smtClean="0"/>
              <a:t>ordelijke volmaaktheid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8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Tien geboden</a:t>
            </a:r>
          </a:p>
          <a:p>
            <a:pPr marL="0" indent="0">
              <a:buNone/>
            </a:pPr>
            <a:r>
              <a:rPr lang="nl-NL" dirty="0" smtClean="0"/>
              <a:t>Tien plagen over Egypte</a:t>
            </a:r>
          </a:p>
          <a:p>
            <a:pPr marL="0" indent="0">
              <a:buNone/>
            </a:pPr>
            <a:r>
              <a:rPr lang="nl-NL" dirty="0" err="1" smtClean="0"/>
              <a:t>Noach</a:t>
            </a:r>
            <a:r>
              <a:rPr lang="nl-NL" dirty="0" smtClean="0"/>
              <a:t> was de 10</a:t>
            </a:r>
            <a:r>
              <a:rPr lang="nl-NL" baseline="30000" dirty="0" smtClean="0"/>
              <a:t>e</a:t>
            </a:r>
            <a:r>
              <a:rPr lang="nl-NL" dirty="0" smtClean="0"/>
              <a:t> generatie</a:t>
            </a:r>
          </a:p>
          <a:p>
            <a:pPr marL="0" indent="0">
              <a:buNone/>
            </a:pPr>
            <a:r>
              <a:rPr lang="nl-NL" dirty="0" smtClean="0"/>
              <a:t>Onze Vader bevat 10 zinsdelen</a:t>
            </a:r>
          </a:p>
          <a:p>
            <a:pPr marL="0" indent="0">
              <a:buNone/>
            </a:pPr>
            <a:r>
              <a:rPr lang="nl-NL" dirty="0" smtClean="0"/>
              <a:t>Israël rebelleerde tien keer in de woestijn</a:t>
            </a:r>
          </a:p>
          <a:p>
            <a:pPr marL="0" indent="0">
              <a:buNone/>
            </a:pPr>
            <a:r>
              <a:rPr lang="nl-NL" dirty="0" smtClean="0"/>
              <a:t>Tien gelijkenissen van het Koninkrijk</a:t>
            </a:r>
          </a:p>
          <a:p>
            <a:pPr marL="0" indent="0">
              <a:buNone/>
            </a:pPr>
            <a:r>
              <a:rPr lang="nl-NL" dirty="0" smtClean="0"/>
              <a:t>Tien koninkrijken in de eindtijd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5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bestuurlijke volmaaktheid</a:t>
            </a:r>
            <a:br>
              <a:rPr lang="nl-NL" dirty="0" smtClean="0"/>
            </a:br>
            <a:r>
              <a:rPr lang="nl-NL" i="1" dirty="0" smtClean="0"/>
              <a:t>(uren, maanden, graden -&gt; (veelvoud van) 12)</a:t>
            </a:r>
          </a:p>
          <a:p>
            <a:pPr>
              <a:buFontTx/>
              <a:buChar char="-"/>
            </a:pPr>
            <a:endParaRPr lang="nl-NL" i="1" dirty="0" smtClean="0"/>
          </a:p>
          <a:p>
            <a:pPr>
              <a:buFontTx/>
              <a:buChar char="-"/>
            </a:pPr>
            <a:endParaRPr lang="nl-NL" i="1" dirty="0" smtClean="0"/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5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12 stammen</a:t>
            </a:r>
          </a:p>
          <a:p>
            <a:pPr marL="0" indent="0">
              <a:buNone/>
            </a:pPr>
            <a:r>
              <a:rPr lang="nl-NL" dirty="0" smtClean="0"/>
              <a:t>12 richters / verlossers</a:t>
            </a:r>
          </a:p>
          <a:p>
            <a:pPr marL="0" indent="0">
              <a:buNone/>
            </a:pPr>
            <a:r>
              <a:rPr lang="nl-NL" dirty="0" smtClean="0"/>
              <a:t>12 vaders van Seth tot en met </a:t>
            </a:r>
            <a:r>
              <a:rPr lang="nl-NL" dirty="0" err="1" smtClean="0"/>
              <a:t>Noach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12 vaders van Sem tot en met Jakob</a:t>
            </a:r>
          </a:p>
          <a:p>
            <a:pPr marL="0" indent="0">
              <a:buNone/>
            </a:pPr>
            <a:r>
              <a:rPr lang="nl-NL" dirty="0" smtClean="0"/>
              <a:t>De maten van het Nieuwe Jeruzalem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1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Véél te groot onderwerp voor één spreekbeurt:</a:t>
            </a:r>
          </a:p>
          <a:p>
            <a:pPr>
              <a:buFontTx/>
              <a:buChar char="-"/>
            </a:pPr>
            <a:r>
              <a:rPr lang="nl-NL" dirty="0" smtClean="0"/>
              <a:t>getallen</a:t>
            </a:r>
          </a:p>
          <a:p>
            <a:pPr>
              <a:buFontTx/>
              <a:buChar char="-"/>
            </a:pPr>
            <a:r>
              <a:rPr lang="nl-NL" dirty="0" smtClean="0"/>
              <a:t>getalswaarde (</a:t>
            </a:r>
            <a:r>
              <a:rPr lang="nl-NL" dirty="0" err="1" smtClean="0"/>
              <a:t>gematria</a:t>
            </a:r>
            <a:r>
              <a:rPr lang="nl-NL" dirty="0" smtClean="0"/>
              <a:t>)</a:t>
            </a:r>
          </a:p>
          <a:p>
            <a:pPr lvl="1">
              <a:buFontTx/>
              <a:buChar char="-"/>
            </a:pPr>
            <a:r>
              <a:rPr lang="nl-NL" i="1" dirty="0" err="1" smtClean="0"/>
              <a:t>ragil</a:t>
            </a:r>
            <a:r>
              <a:rPr lang="nl-NL" i="1" dirty="0" smtClean="0"/>
              <a:t> (elke letter heeft een waarde)</a:t>
            </a:r>
          </a:p>
          <a:p>
            <a:pPr lvl="1">
              <a:buFontTx/>
              <a:buChar char="-"/>
            </a:pPr>
            <a:r>
              <a:rPr lang="nl-NL" i="1" dirty="0" err="1" smtClean="0"/>
              <a:t>kolel</a:t>
            </a:r>
            <a:r>
              <a:rPr lang="nl-NL" i="1" dirty="0" smtClean="0"/>
              <a:t> (</a:t>
            </a:r>
            <a:r>
              <a:rPr lang="nl-NL" i="1" dirty="0" err="1" smtClean="0"/>
              <a:t>ragil</a:t>
            </a:r>
            <a:r>
              <a:rPr lang="nl-NL" i="1" dirty="0" smtClean="0"/>
              <a:t> + het aantal letters in het woord)</a:t>
            </a:r>
          </a:p>
          <a:p>
            <a:pPr lvl="1">
              <a:buFontTx/>
              <a:buChar char="-"/>
            </a:pPr>
            <a:r>
              <a:rPr lang="nl-NL" i="1" dirty="0" err="1" smtClean="0"/>
              <a:t>katan</a:t>
            </a:r>
            <a:r>
              <a:rPr lang="nl-NL" i="1" dirty="0" smtClean="0"/>
              <a:t> (grote getallen reduceren door optellen)</a:t>
            </a:r>
          </a:p>
          <a:p>
            <a:pPr marL="914400" lvl="2" indent="0">
              <a:buNone/>
            </a:pPr>
            <a:r>
              <a:rPr lang="nl-NL" i="1" dirty="0"/>
              <a:t> </a:t>
            </a:r>
            <a:r>
              <a:rPr lang="nl-NL" i="1" dirty="0" smtClean="0"/>
              <a:t>  63 = 6 + 3 = 9	of	125 = 1 + 2 + 5 = 7</a:t>
            </a:r>
            <a:endParaRPr lang="nl-NL" i="1" dirty="0"/>
          </a:p>
          <a:p>
            <a:pPr lvl="1">
              <a:buFontTx/>
              <a:buChar char="-"/>
            </a:pPr>
            <a:r>
              <a:rPr lang="nl-NL" i="1" dirty="0" err="1" smtClean="0"/>
              <a:t>hakadmi</a:t>
            </a:r>
            <a:r>
              <a:rPr lang="nl-NL" i="1" dirty="0" smtClean="0"/>
              <a:t>, </a:t>
            </a:r>
            <a:r>
              <a:rPr lang="nl-NL" i="1" dirty="0" err="1" smtClean="0"/>
              <a:t>hameruba</a:t>
            </a:r>
            <a:r>
              <a:rPr lang="nl-NL" i="1" dirty="0" smtClean="0"/>
              <a:t> </a:t>
            </a:r>
            <a:r>
              <a:rPr lang="nl-NL" i="1" dirty="0" err="1" smtClean="0"/>
              <a:t>haklali</a:t>
            </a:r>
            <a:r>
              <a:rPr lang="nl-NL" i="1" dirty="0" smtClean="0"/>
              <a:t>, …</a:t>
            </a:r>
            <a:endParaRPr lang="nl-NL" i="1" dirty="0"/>
          </a:p>
          <a:p>
            <a:pPr marL="914400" lvl="2" indent="0"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7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verschil</a:t>
            </a:r>
          </a:p>
          <a:p>
            <a:pPr>
              <a:buFontTx/>
              <a:buChar char="-"/>
            </a:pPr>
            <a:r>
              <a:rPr lang="nl-NL" dirty="0" smtClean="0"/>
              <a:t>scheiding 	“…tussen licht, duister” (daad 2)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“…tussen water en water” (dag 2)</a:t>
            </a:r>
          </a:p>
          <a:p>
            <a:pPr>
              <a:buFontTx/>
              <a:buChar char="-"/>
            </a:pPr>
            <a:r>
              <a:rPr lang="nl-NL" dirty="0" smtClean="0"/>
              <a:t>vijandschap</a:t>
            </a:r>
            <a:br>
              <a:rPr lang="nl-NL" dirty="0" smtClean="0"/>
            </a:br>
            <a:r>
              <a:rPr lang="nl-NL" i="1" dirty="0" smtClean="0"/>
              <a:t>(2</a:t>
            </a:r>
            <a:r>
              <a:rPr lang="nl-NL" i="1" baseline="30000" dirty="0" smtClean="0"/>
              <a:t>e</a:t>
            </a:r>
            <a:r>
              <a:rPr lang="nl-NL" i="1" dirty="0" smtClean="0"/>
              <a:t> </a:t>
            </a:r>
            <a:r>
              <a:rPr lang="nl-NL" i="1" dirty="0" err="1" smtClean="0"/>
              <a:t>toledoth</a:t>
            </a:r>
            <a:r>
              <a:rPr lang="nl-NL" i="1" dirty="0" smtClean="0"/>
              <a:t> -&gt; slang komt in het spel)</a:t>
            </a:r>
          </a:p>
          <a:p>
            <a:pPr>
              <a:buFontTx/>
              <a:buChar char="-"/>
            </a:pPr>
            <a:r>
              <a:rPr lang="nl-NL" dirty="0" smtClean="0"/>
              <a:t>bevrijding / uitredding</a:t>
            </a:r>
          </a:p>
          <a:p>
            <a:pPr>
              <a:buFontTx/>
              <a:buChar char="-"/>
            </a:pPr>
            <a:r>
              <a:rPr lang="nl-NL" dirty="0" smtClean="0"/>
              <a:t>getuigenis / vriendschap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2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Tweede </a:t>
            </a:r>
            <a:r>
              <a:rPr lang="nl-NL" dirty="0" err="1" smtClean="0"/>
              <a:t>bijbelboek</a:t>
            </a:r>
            <a:r>
              <a:rPr lang="nl-NL" dirty="0" smtClean="0"/>
              <a:t>, Exodus: </a:t>
            </a:r>
          </a:p>
          <a:p>
            <a:pPr>
              <a:buFontTx/>
              <a:buChar char="-"/>
            </a:pPr>
            <a:r>
              <a:rPr lang="nl-NL" dirty="0" smtClean="0"/>
              <a:t>vijandschap en onderdrukking</a:t>
            </a:r>
            <a:endParaRPr lang="nl-NL" b="1" dirty="0" smtClean="0"/>
          </a:p>
          <a:p>
            <a:pPr>
              <a:buFontTx/>
              <a:buChar char="-"/>
            </a:pPr>
            <a:r>
              <a:rPr lang="nl-NL" dirty="0" smtClean="0"/>
              <a:t>verlossing en bevrijding</a:t>
            </a:r>
          </a:p>
          <a:p>
            <a:pPr marL="0" indent="0">
              <a:buNone/>
            </a:pPr>
            <a:r>
              <a:rPr lang="nl-NL" dirty="0" smtClean="0"/>
              <a:t>Tweede boek van de Psalmen:</a:t>
            </a:r>
          </a:p>
          <a:p>
            <a:pPr>
              <a:buFontTx/>
              <a:buChar char="-"/>
            </a:pPr>
            <a:r>
              <a:rPr lang="nl-NL" dirty="0" smtClean="0"/>
              <a:t>onderdrukking van de vijand (42:9)</a:t>
            </a:r>
          </a:p>
          <a:p>
            <a:pPr marL="0" indent="0">
              <a:buNone/>
            </a:pPr>
            <a:r>
              <a:rPr lang="nl-NL" dirty="0" smtClean="0"/>
              <a:t>Tweede brief (welke dan ook):</a:t>
            </a:r>
          </a:p>
          <a:p>
            <a:pPr>
              <a:buFontTx/>
              <a:buChar char="-"/>
            </a:pPr>
            <a:r>
              <a:rPr lang="nl-NL" dirty="0" smtClean="0"/>
              <a:t>vijandschap, verwoesting en tegenstand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4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schepping (zon, maan, sterren, aarde) (dag 4)</a:t>
            </a:r>
          </a:p>
          <a:p>
            <a:pPr>
              <a:buFontTx/>
              <a:buChar char="-"/>
            </a:pPr>
            <a:r>
              <a:rPr lang="nl-NL" dirty="0" smtClean="0"/>
              <a:t>materiële volmaaktheid (3 + 1)</a:t>
            </a:r>
          </a:p>
          <a:p>
            <a:pPr marL="0" indent="0">
              <a:buNone/>
            </a:pPr>
            <a:r>
              <a:rPr lang="nl-NL" dirty="0" smtClean="0"/>
              <a:t>Vierde </a:t>
            </a:r>
            <a:r>
              <a:rPr lang="nl-NL" dirty="0" err="1" smtClean="0"/>
              <a:t>bijbelboek</a:t>
            </a:r>
            <a:r>
              <a:rPr lang="nl-NL" dirty="0" smtClean="0"/>
              <a:t>, Numeri:</a:t>
            </a:r>
          </a:p>
          <a:p>
            <a:pPr>
              <a:buFontTx/>
              <a:buChar char="-"/>
            </a:pPr>
            <a:r>
              <a:rPr lang="nl-NL" dirty="0" smtClean="0"/>
              <a:t>“in de woestijn” -&gt; wildernis</a:t>
            </a:r>
            <a:br>
              <a:rPr lang="nl-NL" dirty="0" smtClean="0"/>
            </a:br>
            <a:r>
              <a:rPr lang="nl-NL" i="1" dirty="0" smtClean="0"/>
              <a:t>(4 = 2 x 2 -&gt; ook dubbel karakter, net als bij 2)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0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Vierde gebod:</a:t>
            </a:r>
          </a:p>
          <a:p>
            <a:pPr>
              <a:buFontTx/>
              <a:buChar char="-"/>
            </a:pPr>
            <a:r>
              <a:rPr lang="nl-NL" dirty="0"/>
              <a:t>eerste verwijzing naar de schepping</a:t>
            </a:r>
          </a:p>
          <a:p>
            <a:pPr marL="0" indent="0">
              <a:buNone/>
            </a:pPr>
            <a:r>
              <a:rPr lang="nl-NL" dirty="0"/>
              <a:t>Vierde onderdeel van het Onze Vader: </a:t>
            </a:r>
          </a:p>
          <a:p>
            <a:pPr marL="0" indent="0">
              <a:buNone/>
            </a:pPr>
            <a:r>
              <a:rPr lang="nl-NL" dirty="0"/>
              <a:t>- eerste keer dat de aarde genoemd wordt</a:t>
            </a:r>
          </a:p>
          <a:p>
            <a:pPr marL="0" indent="0">
              <a:buNone/>
            </a:pPr>
            <a:r>
              <a:rPr lang="nl-NL" dirty="0" smtClean="0"/>
              <a:t>Vier evangeliën</a:t>
            </a:r>
          </a:p>
          <a:p>
            <a:pPr>
              <a:buFontTx/>
              <a:buChar char="-"/>
            </a:pPr>
            <a:r>
              <a:rPr lang="nl-NL" dirty="0" smtClean="0"/>
              <a:t>de boodschap van redding voor de hele wereld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5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mens			(dag 6 mens geschapen)</a:t>
            </a:r>
          </a:p>
          <a:p>
            <a:pPr>
              <a:buFontTx/>
              <a:buChar char="-"/>
            </a:pPr>
            <a:r>
              <a:rPr lang="nl-NL" dirty="0" smtClean="0"/>
              <a:t>arbeid			(“zes dagen zult gij … ”)</a:t>
            </a:r>
          </a:p>
          <a:p>
            <a:pPr>
              <a:buFontTx/>
              <a:buChar char="-"/>
            </a:pPr>
            <a:r>
              <a:rPr lang="nl-NL" dirty="0" smtClean="0"/>
              <a:t>vijandschap		(4 + 2)</a:t>
            </a:r>
          </a:p>
          <a:p>
            <a:pPr>
              <a:buFontTx/>
              <a:buChar char="-"/>
            </a:pPr>
            <a:r>
              <a:rPr lang="nl-NL" dirty="0" smtClean="0"/>
              <a:t>vruchteloosheid	(5 + 1)</a:t>
            </a:r>
          </a:p>
          <a:p>
            <a:pPr>
              <a:buFontTx/>
              <a:buChar char="-"/>
            </a:pPr>
            <a:r>
              <a:rPr lang="nl-NL" dirty="0" smtClean="0"/>
              <a:t>onvolmaaktheid 	(7 – 1 of 12 : 2)</a:t>
            </a:r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1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Zesde gebod: ergste zonde (moord)</a:t>
            </a:r>
          </a:p>
          <a:p>
            <a:pPr marL="0" indent="0">
              <a:buNone/>
            </a:pPr>
            <a:r>
              <a:rPr lang="nl-NL" dirty="0" smtClean="0"/>
              <a:t>Zesde deel van Onze Vader: verzoeking / zonde</a:t>
            </a:r>
          </a:p>
          <a:p>
            <a:pPr marL="0" indent="0">
              <a:buNone/>
            </a:pPr>
            <a:r>
              <a:rPr lang="nl-NL" dirty="0" smtClean="0"/>
              <a:t>Nageslacht Kaïn tot aan het 6</a:t>
            </a:r>
            <a:r>
              <a:rPr lang="nl-NL" baseline="30000" dirty="0" smtClean="0"/>
              <a:t>e</a:t>
            </a:r>
            <a:r>
              <a:rPr lang="nl-NL" dirty="0" smtClean="0"/>
              <a:t> geslacht bekend</a:t>
            </a:r>
          </a:p>
          <a:p>
            <a:pPr marL="0" indent="0">
              <a:buNone/>
            </a:pPr>
            <a:r>
              <a:rPr lang="nl-NL" dirty="0" smtClean="0"/>
              <a:t>Abraham deed zes keer voorbede (kwam tekort)</a:t>
            </a:r>
          </a:p>
          <a:p>
            <a:pPr marL="0" indent="0">
              <a:buNone/>
            </a:pPr>
            <a:r>
              <a:rPr lang="nl-NL" dirty="0" smtClean="0"/>
              <a:t>Psalm 9 en 10 (beschrijven de Antichrist) missen zes letters van het alfabet.</a:t>
            </a:r>
          </a:p>
          <a:p>
            <a:pPr marL="0" indent="0">
              <a:buNone/>
            </a:pPr>
            <a:r>
              <a:rPr lang="nl-NL" dirty="0" smtClean="0"/>
              <a:t>Reuzen (vijandige ‘supermensen’):</a:t>
            </a:r>
          </a:p>
          <a:p>
            <a:pPr>
              <a:buFontTx/>
              <a:buChar char="-"/>
            </a:pPr>
            <a:r>
              <a:rPr lang="nl-NL" dirty="0" smtClean="0"/>
              <a:t>sommige hadden zes vingers, tenen (2 Sam. 21)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6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overvloed</a:t>
            </a:r>
          </a:p>
          <a:p>
            <a:pPr>
              <a:buFontTx/>
              <a:buChar char="-"/>
            </a:pPr>
            <a:r>
              <a:rPr lang="nl-NL" dirty="0" smtClean="0"/>
              <a:t>verzadiging	(7 + 1)</a:t>
            </a:r>
          </a:p>
          <a:p>
            <a:pPr>
              <a:buFontTx/>
              <a:buChar char="-"/>
            </a:pPr>
            <a:r>
              <a:rPr lang="nl-NL" dirty="0" smtClean="0"/>
              <a:t>nieuw begin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opstanding	(“de eerste dag van de week”)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8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Jozef spreekt 8 keer met zijn broers</a:t>
            </a:r>
            <a:br>
              <a:rPr lang="nl-NL" dirty="0" smtClean="0"/>
            </a:br>
            <a:r>
              <a:rPr lang="nl-NL" i="1" dirty="0" smtClean="0"/>
              <a:t>7 keer voor de dood van Jakob, en één keer erna</a:t>
            </a:r>
          </a:p>
          <a:p>
            <a:pPr marL="0" indent="0">
              <a:buNone/>
            </a:pPr>
            <a:r>
              <a:rPr lang="nl-NL" dirty="0" smtClean="0"/>
              <a:t>Jezus was 8 keer op de berg</a:t>
            </a:r>
            <a:br>
              <a:rPr lang="nl-NL" dirty="0" smtClean="0"/>
            </a:br>
            <a:r>
              <a:rPr lang="nl-NL" i="1" dirty="0" smtClean="0"/>
              <a:t>7 keer voor zijn dood, en één keer erna</a:t>
            </a:r>
          </a:p>
          <a:p>
            <a:pPr marL="0" indent="0">
              <a:buNone/>
            </a:pPr>
            <a:r>
              <a:rPr lang="nl-NL" dirty="0" smtClean="0"/>
              <a:t>Abraham had 8 zonen</a:t>
            </a:r>
            <a:br>
              <a:rPr lang="nl-NL" dirty="0" smtClean="0"/>
            </a:br>
            <a:r>
              <a:rPr lang="nl-NL" i="1" dirty="0" smtClean="0"/>
              <a:t>7 naar het vlees, en één naar de belofte</a:t>
            </a:r>
          </a:p>
          <a:p>
            <a:pPr marL="0" indent="0">
              <a:buNone/>
            </a:pPr>
            <a:r>
              <a:rPr lang="nl-NL" dirty="0" smtClean="0"/>
              <a:t>Besnijdenis op de 8</a:t>
            </a:r>
            <a:r>
              <a:rPr lang="nl-NL" baseline="30000" dirty="0" smtClean="0"/>
              <a:t>e</a:t>
            </a:r>
            <a:r>
              <a:rPr lang="nl-NL" dirty="0" smtClean="0"/>
              <a:t> dag</a:t>
            </a:r>
          </a:p>
          <a:p>
            <a:pPr marL="0" indent="0">
              <a:buNone/>
            </a:pPr>
            <a:r>
              <a:rPr lang="nl-NL" dirty="0" err="1" smtClean="0"/>
              <a:t>Noach</a:t>
            </a:r>
            <a:r>
              <a:rPr lang="nl-NL" dirty="0" smtClean="0"/>
              <a:t> stapte als 8</a:t>
            </a:r>
            <a:r>
              <a:rPr lang="nl-NL" baseline="30000" dirty="0" smtClean="0"/>
              <a:t>e</a:t>
            </a:r>
            <a:r>
              <a:rPr lang="nl-NL" dirty="0" smtClean="0"/>
              <a:t> persoon op de ‘nieuwe’ aarde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strijd</a:t>
            </a:r>
          </a:p>
          <a:p>
            <a:pPr>
              <a:buFontTx/>
              <a:buChar char="-"/>
            </a:pPr>
            <a:r>
              <a:rPr lang="nl-NL" dirty="0" smtClean="0"/>
              <a:t>einde</a:t>
            </a:r>
          </a:p>
          <a:p>
            <a:pPr>
              <a:buFontTx/>
              <a:buChar char="-"/>
            </a:pPr>
            <a:r>
              <a:rPr lang="nl-NL" dirty="0" smtClean="0"/>
              <a:t>oordeel</a:t>
            </a:r>
          </a:p>
          <a:p>
            <a:pPr marL="0" indent="0">
              <a:buNone/>
            </a:pPr>
            <a:r>
              <a:rPr lang="nl-NL" i="1" dirty="0" smtClean="0"/>
              <a:t>gericht op de mens (9 = 3 x 3 -&gt; 3 + 3 = 6)</a:t>
            </a:r>
          </a:p>
          <a:p>
            <a:pPr marL="0" indent="0">
              <a:buNone/>
            </a:pPr>
            <a:r>
              <a:rPr lang="nl-NL" i="1" dirty="0" smtClean="0"/>
              <a:t>afkomstig van God (doorspekt met factor 3)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1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Eerste strijd in de bijbel tussen 9 koningen (</a:t>
            </a:r>
            <a:r>
              <a:rPr lang="nl-NL" dirty="0" err="1" smtClean="0"/>
              <a:t>Gn</a:t>
            </a:r>
            <a:r>
              <a:rPr lang="nl-NL" dirty="0" smtClean="0"/>
              <a:t>. 14)</a:t>
            </a:r>
          </a:p>
          <a:p>
            <a:pPr marL="0" indent="0">
              <a:buNone/>
            </a:pPr>
            <a:r>
              <a:rPr lang="nl-NL" dirty="0" err="1" smtClean="0"/>
              <a:t>Haggaï</a:t>
            </a:r>
            <a:r>
              <a:rPr lang="nl-NL" dirty="0" smtClean="0"/>
              <a:t> 1:11 -&gt; 9 zaken waarover geoordeeld wordt</a:t>
            </a:r>
          </a:p>
          <a:p>
            <a:pPr marL="0" indent="0">
              <a:buNone/>
            </a:pPr>
            <a:r>
              <a:rPr lang="nl-NL" dirty="0" smtClean="0"/>
              <a:t>Negen maal steniging in de bijbel</a:t>
            </a:r>
          </a:p>
          <a:p>
            <a:pPr marL="0" indent="0">
              <a:buNone/>
            </a:pPr>
            <a:r>
              <a:rPr lang="nl-NL" dirty="0" smtClean="0"/>
              <a:t>Negen maal met </a:t>
            </a:r>
            <a:r>
              <a:rPr lang="nl-NL" smtClean="0"/>
              <a:t>blindheid geslagen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0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Het fenomeen bijbelcode wordt soms ook wel ELS (</a:t>
            </a:r>
            <a:r>
              <a:rPr lang="nl-NL" i="1" dirty="0" err="1" smtClean="0"/>
              <a:t>Equidistant</a:t>
            </a:r>
            <a:r>
              <a:rPr lang="nl-NL" i="1" dirty="0" smtClean="0"/>
              <a:t> Letter </a:t>
            </a:r>
            <a:r>
              <a:rPr lang="nl-NL" i="1" dirty="0" err="1" smtClean="0"/>
              <a:t>Sequence</a:t>
            </a:r>
            <a:r>
              <a:rPr lang="nl-NL" dirty="0" smtClean="0"/>
              <a:t>) genoemd.  </a:t>
            </a:r>
          </a:p>
          <a:p>
            <a:pPr>
              <a:buFontTx/>
              <a:buChar char="-"/>
            </a:pPr>
            <a:r>
              <a:rPr lang="nl-NL" dirty="0" smtClean="0"/>
              <a:t>letters uit de grondtekst met vaste afstand</a:t>
            </a:r>
          </a:p>
          <a:p>
            <a:pPr>
              <a:buFontTx/>
              <a:buChar char="-"/>
            </a:pPr>
            <a:r>
              <a:rPr lang="nl-NL" dirty="0" smtClean="0"/>
              <a:t>vaak uit de </a:t>
            </a:r>
            <a:r>
              <a:rPr lang="nl-NL" i="1" dirty="0" err="1" smtClean="0"/>
              <a:t>torah</a:t>
            </a:r>
            <a:r>
              <a:rPr lang="nl-NL" dirty="0" smtClean="0"/>
              <a:t>, maar soms ook hele </a:t>
            </a:r>
            <a:r>
              <a:rPr lang="nl-NL" i="1" dirty="0" err="1" smtClean="0"/>
              <a:t>tenach</a:t>
            </a:r>
            <a:endParaRPr lang="nl-NL" i="1" dirty="0" smtClean="0"/>
          </a:p>
          <a:p>
            <a:pPr>
              <a:buFontTx/>
              <a:buChar char="-"/>
            </a:pPr>
            <a:r>
              <a:rPr lang="nl-NL" dirty="0" smtClean="0"/>
              <a:t>veel ophef om geweest in de 90-er jaren, maar te merkwaardig om ongenoemd te laten…</a:t>
            </a:r>
          </a:p>
          <a:p>
            <a:pPr>
              <a:buFontTx/>
              <a:buChar char="-"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2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543365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wanorde</a:t>
            </a:r>
          </a:p>
          <a:p>
            <a:pPr>
              <a:buFontTx/>
              <a:buChar char="-"/>
            </a:pPr>
            <a:r>
              <a:rPr lang="nl-NL" dirty="0" smtClean="0"/>
              <a:t>incompleet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Jakobs gezin was incompleet zonder Jozef (12 – 1)</a:t>
            </a:r>
          </a:p>
          <a:p>
            <a:pPr marL="0" indent="0">
              <a:buNone/>
            </a:pPr>
            <a:r>
              <a:rPr lang="nl-NL" dirty="0" err="1" smtClean="0"/>
              <a:t>Edom</a:t>
            </a:r>
            <a:r>
              <a:rPr lang="nl-NL" dirty="0" smtClean="0"/>
              <a:t> had 11 stamhoofden (</a:t>
            </a:r>
            <a:r>
              <a:rPr lang="nl-NL" dirty="0" err="1" smtClean="0"/>
              <a:t>Edom</a:t>
            </a:r>
            <a:r>
              <a:rPr lang="nl-NL" dirty="0" smtClean="0"/>
              <a:t> -&gt; </a:t>
            </a:r>
            <a:r>
              <a:rPr lang="nl-NL" dirty="0" err="1" smtClean="0"/>
              <a:t>Ezau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Jozef zat 11 jaar in de gevangenis</a:t>
            </a:r>
          </a:p>
          <a:p>
            <a:pPr marL="0" indent="0">
              <a:buNone/>
            </a:pPr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3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onderzoeksvraag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 smtClean="0"/>
              <a:t>“zit </a:t>
            </a:r>
            <a:r>
              <a:rPr lang="nl-NL" i="1" dirty="0"/>
              <a:t>er ook in de getallen een bijzondere precisie, waar een </a:t>
            </a:r>
            <a:r>
              <a:rPr lang="nl-NL" i="1" dirty="0" smtClean="0"/>
              <a:t>Goddelijke </a:t>
            </a:r>
            <a:r>
              <a:rPr lang="nl-NL" i="1" dirty="0"/>
              <a:t>handtekening door schijnt?”</a:t>
            </a:r>
            <a:endParaRPr lang="nl-NL" i="1" dirty="0" smtClean="0"/>
          </a:p>
          <a:p>
            <a:pPr>
              <a:buFontTx/>
              <a:buChar char="-"/>
            </a:pPr>
            <a:r>
              <a:rPr lang="nl-NL" dirty="0" smtClean="0"/>
              <a:t>tijden</a:t>
            </a:r>
          </a:p>
          <a:p>
            <a:pPr>
              <a:buFontTx/>
              <a:buChar char="-"/>
            </a:pPr>
            <a:r>
              <a:rPr lang="nl-NL" dirty="0" smtClean="0"/>
              <a:t>aantallen</a:t>
            </a:r>
          </a:p>
          <a:p>
            <a:pPr>
              <a:buFontTx/>
              <a:buChar char="-"/>
            </a:pPr>
            <a:r>
              <a:rPr lang="nl-NL" dirty="0" smtClean="0"/>
              <a:t>woordfrequenties</a:t>
            </a:r>
          </a:p>
          <a:p>
            <a:pPr>
              <a:buFontTx/>
              <a:buChar char="-"/>
            </a:pPr>
            <a:r>
              <a:rPr lang="nl-NL" dirty="0" err="1" smtClean="0"/>
              <a:t>gematria</a:t>
            </a:r>
            <a:r>
              <a:rPr lang="nl-NL" dirty="0" smtClean="0"/>
              <a:t> (getalswaarden) </a:t>
            </a:r>
          </a:p>
          <a:p>
            <a:pPr>
              <a:buFontTx/>
              <a:buChar char="-"/>
            </a:pPr>
            <a:r>
              <a:rPr lang="nl-NL" dirty="0" smtClean="0"/>
              <a:t>…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Niet binnen één </a:t>
            </a:r>
            <a:r>
              <a:rPr lang="nl-NL" dirty="0" err="1" smtClean="0"/>
              <a:t>bijbelboek</a:t>
            </a:r>
            <a:r>
              <a:rPr lang="nl-NL" dirty="0" smtClean="0"/>
              <a:t> (-&gt; schrijverskunst) maar in de </a:t>
            </a:r>
            <a:r>
              <a:rPr lang="nl-NL" b="1" dirty="0" smtClean="0"/>
              <a:t>gehele bijbel </a:t>
            </a:r>
            <a:r>
              <a:rPr lang="nl-NL" dirty="0" smtClean="0"/>
              <a:t>(-&gt; Goddelijke redactie)</a:t>
            </a:r>
          </a:p>
          <a:p>
            <a:pPr>
              <a:buFontTx/>
              <a:buChar char="-"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2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Noach</a:t>
            </a:r>
            <a:r>
              <a:rPr lang="nl-NL" dirty="0" smtClean="0"/>
              <a:t> kon weer op het land opgedroogde land:</a:t>
            </a:r>
          </a:p>
          <a:p>
            <a:pPr>
              <a:buFontTx/>
              <a:buChar char="-"/>
            </a:pPr>
            <a:r>
              <a:rPr lang="nl-NL" dirty="0" smtClean="0"/>
              <a:t>in de </a:t>
            </a:r>
            <a:r>
              <a:rPr lang="nl-NL" b="1" dirty="0" smtClean="0"/>
              <a:t>tweede </a:t>
            </a:r>
            <a:r>
              <a:rPr lang="nl-NL" dirty="0" smtClean="0"/>
              <a:t>maand (verschil én hulp)</a:t>
            </a:r>
          </a:p>
          <a:p>
            <a:pPr>
              <a:buFontTx/>
              <a:buChar char="-"/>
            </a:pPr>
            <a:r>
              <a:rPr lang="nl-NL" dirty="0" smtClean="0"/>
              <a:t>op de 27</a:t>
            </a:r>
            <a:r>
              <a:rPr lang="nl-NL" baseline="30000" dirty="0" smtClean="0"/>
              <a:t>e</a:t>
            </a:r>
            <a:r>
              <a:rPr lang="nl-NL" dirty="0" smtClean="0"/>
              <a:t> van de maand </a:t>
            </a:r>
            <a:br>
              <a:rPr lang="nl-NL" dirty="0" smtClean="0"/>
            </a:br>
            <a:r>
              <a:rPr lang="nl-NL" dirty="0" smtClean="0"/>
              <a:t>3 x 9	-&gt; 3 van Gods volmaaktheid</a:t>
            </a:r>
            <a:br>
              <a:rPr lang="nl-NL" dirty="0" smtClean="0"/>
            </a:br>
            <a:r>
              <a:rPr lang="nl-NL" dirty="0" smtClean="0"/>
              <a:t>		-&gt; 9 van oordeel</a:t>
            </a:r>
          </a:p>
          <a:p>
            <a:pPr marL="0" indent="0">
              <a:buNone/>
            </a:pPr>
            <a:r>
              <a:rPr lang="nl-NL" dirty="0" smtClean="0"/>
              <a:t>Derde dag: geef André Piet een glaasje spraakwater (en maak een dag of drie in je agenda vrij…)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3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490 -&gt; de 70 jaarweken (70 x 7) van Daniël</a:t>
            </a:r>
          </a:p>
          <a:p>
            <a:pPr marL="0" indent="0">
              <a:buNone/>
            </a:pPr>
            <a:r>
              <a:rPr lang="nl-NL" dirty="0" smtClean="0"/>
              <a:t>“maar deze zijn toch allang verstreken?”</a:t>
            </a:r>
          </a:p>
          <a:p>
            <a:pPr marL="0" indent="0">
              <a:buNone/>
            </a:pPr>
            <a:r>
              <a:rPr lang="nl-NL" dirty="0" smtClean="0"/>
              <a:t>Nee, God stopte de tijd toen het volk Israël haar Messias verwierp. De laatste </a:t>
            </a:r>
            <a:r>
              <a:rPr lang="nl-NL" dirty="0" err="1" smtClean="0"/>
              <a:t>jaarweek</a:t>
            </a:r>
            <a:r>
              <a:rPr lang="nl-NL" dirty="0" smtClean="0"/>
              <a:t> moet nog beginnen…</a:t>
            </a:r>
          </a:p>
          <a:p>
            <a:pPr marL="0" indent="0">
              <a:buNone/>
            </a:pPr>
            <a:r>
              <a:rPr lang="nl-NL" dirty="0" smtClean="0"/>
              <a:t>Dus God telt alleen de “gehoorzame jaren”!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0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 Abraham tot de uittocht uit Egypte:</a:t>
            </a:r>
          </a:p>
          <a:p>
            <a:pPr>
              <a:buFontTx/>
              <a:buChar char="-"/>
            </a:pPr>
            <a:r>
              <a:rPr lang="nl-NL" dirty="0" smtClean="0"/>
              <a:t>Abraham was 75 bij de belofte:			  75</a:t>
            </a:r>
            <a:br>
              <a:rPr lang="nl-NL" dirty="0" smtClean="0"/>
            </a:br>
            <a:r>
              <a:rPr lang="nl-NL" dirty="0" smtClean="0"/>
              <a:t>(Gen. 12:4)</a:t>
            </a:r>
          </a:p>
          <a:p>
            <a:pPr>
              <a:buFontTx/>
              <a:buChar char="-"/>
            </a:pPr>
            <a:r>
              <a:rPr lang="nl-NL" dirty="0" smtClean="0"/>
              <a:t>van de belofte tot aan de wet:			430</a:t>
            </a:r>
            <a:br>
              <a:rPr lang="nl-NL" dirty="0" smtClean="0"/>
            </a:br>
            <a:r>
              <a:rPr lang="nl-NL" dirty="0" smtClean="0"/>
              <a:t>(Gal. 3:17)</a:t>
            </a:r>
          </a:p>
          <a:p>
            <a:pPr marL="0" indent="0">
              <a:buNone/>
            </a:pPr>
            <a:r>
              <a:rPr lang="nl-NL" dirty="0" smtClean="0"/>
              <a:t>SUBTOTAAL						505</a:t>
            </a:r>
          </a:p>
          <a:p>
            <a:pPr>
              <a:buFontTx/>
              <a:buChar char="-"/>
            </a:pPr>
            <a:r>
              <a:rPr lang="nl-NL" dirty="0" smtClean="0"/>
              <a:t>van </a:t>
            </a:r>
            <a:r>
              <a:rPr lang="nl-NL" dirty="0" err="1" smtClean="0"/>
              <a:t>Ismaël</a:t>
            </a:r>
            <a:r>
              <a:rPr lang="nl-NL" dirty="0" smtClean="0"/>
              <a:t> tot aan Izaäk				15 –</a:t>
            </a:r>
          </a:p>
          <a:p>
            <a:pPr marL="0" indent="0">
              <a:buNone/>
            </a:pPr>
            <a:r>
              <a:rPr lang="nl-NL" b="1" dirty="0" smtClean="0"/>
              <a:t>TOTAAL							490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5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 Exodus tot aan de Tempel:</a:t>
            </a:r>
          </a:p>
          <a:p>
            <a:pPr>
              <a:buFontTx/>
              <a:buChar char="-"/>
            </a:pPr>
            <a:r>
              <a:rPr lang="nl-NL" dirty="0" smtClean="0"/>
              <a:t>voltooiing van de Tempel:			601</a:t>
            </a:r>
            <a:br>
              <a:rPr lang="nl-NL" dirty="0" smtClean="0"/>
            </a:br>
            <a:r>
              <a:rPr lang="nl-NL" dirty="0" smtClean="0"/>
              <a:t>(1 Kon. 6-8, 1 Kon. 6:38)</a:t>
            </a:r>
          </a:p>
          <a:p>
            <a:pPr>
              <a:buFontTx/>
              <a:buChar char="-"/>
            </a:pPr>
            <a:r>
              <a:rPr lang="nl-NL" dirty="0" smtClean="0"/>
              <a:t>overgeleverd aan Mesopotamië (8 </a:t>
            </a:r>
            <a:r>
              <a:rPr lang="nl-NL" dirty="0" err="1" smtClean="0"/>
              <a:t>jr</a:t>
            </a:r>
            <a:r>
              <a:rPr lang="nl-NL" dirty="0" smtClean="0"/>
              <a:t>),</a:t>
            </a:r>
            <a:br>
              <a:rPr lang="nl-NL" dirty="0" smtClean="0"/>
            </a:br>
            <a:r>
              <a:rPr lang="nl-NL" dirty="0" err="1" smtClean="0"/>
              <a:t>Moab</a:t>
            </a:r>
            <a:r>
              <a:rPr lang="nl-NL" dirty="0" smtClean="0"/>
              <a:t> (18 </a:t>
            </a:r>
            <a:r>
              <a:rPr lang="nl-NL" dirty="0" err="1" smtClean="0"/>
              <a:t>jr</a:t>
            </a:r>
            <a:r>
              <a:rPr lang="nl-NL" dirty="0" smtClean="0"/>
              <a:t>), Kanaän (20 </a:t>
            </a:r>
            <a:r>
              <a:rPr lang="nl-NL" dirty="0" err="1" smtClean="0"/>
              <a:t>jr</a:t>
            </a:r>
            <a:r>
              <a:rPr lang="nl-NL" dirty="0" smtClean="0"/>
              <a:t>), </a:t>
            </a:r>
            <a:r>
              <a:rPr lang="nl-NL" dirty="0" err="1" smtClean="0"/>
              <a:t>Midian</a:t>
            </a:r>
            <a:r>
              <a:rPr lang="nl-NL" dirty="0" smtClean="0"/>
              <a:t> (7 </a:t>
            </a:r>
            <a:r>
              <a:rPr lang="nl-NL" dirty="0" err="1" smtClean="0"/>
              <a:t>jr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Ammon (18 </a:t>
            </a:r>
            <a:r>
              <a:rPr lang="nl-NL" dirty="0" err="1" smtClean="0"/>
              <a:t>jr</a:t>
            </a:r>
            <a:r>
              <a:rPr lang="nl-NL" dirty="0" smtClean="0"/>
              <a:t>), </a:t>
            </a:r>
            <a:r>
              <a:rPr lang="nl-NL" dirty="0" err="1" smtClean="0"/>
              <a:t>Filistea</a:t>
            </a:r>
            <a:r>
              <a:rPr lang="nl-NL" dirty="0" smtClean="0"/>
              <a:t> (40 </a:t>
            </a:r>
            <a:r>
              <a:rPr lang="nl-NL" dirty="0" err="1" smtClean="0"/>
              <a:t>jr</a:t>
            </a:r>
            <a:r>
              <a:rPr lang="nl-NL" dirty="0" smtClean="0"/>
              <a:t>)			111 – </a:t>
            </a:r>
          </a:p>
          <a:p>
            <a:pPr marL="0" indent="0">
              <a:buNone/>
            </a:pPr>
            <a:r>
              <a:rPr lang="nl-NL" b="1" dirty="0" smtClean="0"/>
              <a:t>TOTAAL							490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7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 de Tempel tot de herbouw onder Nehemia:</a:t>
            </a:r>
          </a:p>
          <a:p>
            <a:pPr>
              <a:buFontTx/>
              <a:buChar char="-"/>
            </a:pPr>
            <a:r>
              <a:rPr lang="nl-NL" dirty="0" smtClean="0"/>
              <a:t>edict van </a:t>
            </a:r>
            <a:r>
              <a:rPr lang="nl-NL" dirty="0" err="1" smtClean="0"/>
              <a:t>Artaxerxes</a:t>
            </a:r>
            <a:r>
              <a:rPr lang="nl-NL" dirty="0" smtClean="0"/>
              <a:t>:				560</a:t>
            </a:r>
            <a:br>
              <a:rPr lang="nl-NL" dirty="0" smtClean="0"/>
            </a:br>
            <a:r>
              <a:rPr lang="nl-NL" dirty="0" smtClean="0"/>
              <a:t>(Neh. 2)</a:t>
            </a:r>
          </a:p>
          <a:p>
            <a:pPr>
              <a:buFontTx/>
              <a:buChar char="-"/>
            </a:pPr>
            <a:r>
              <a:rPr lang="nl-NL" dirty="0" smtClean="0"/>
              <a:t>Babylonische Ballingschap			70 –</a:t>
            </a:r>
          </a:p>
          <a:p>
            <a:pPr marL="0" indent="0">
              <a:buNone/>
            </a:pPr>
            <a:r>
              <a:rPr lang="nl-NL" b="1" dirty="0" smtClean="0"/>
              <a:t>TOTAAL							490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7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Het aantal </a:t>
            </a:r>
            <a:r>
              <a:rPr lang="nl-NL" dirty="0" err="1" smtClean="0"/>
              <a:t>bijbelboeken</a:t>
            </a:r>
            <a:r>
              <a:rPr lang="nl-NL" dirty="0" smtClean="0"/>
              <a:t>: </a:t>
            </a:r>
          </a:p>
          <a:p>
            <a:pPr>
              <a:buFontTx/>
              <a:buChar char="-"/>
            </a:pPr>
            <a:r>
              <a:rPr lang="nl-NL" dirty="0" smtClean="0"/>
              <a:t>totaal 70 boeken (Psalmen heeft er 5!)</a:t>
            </a:r>
          </a:p>
          <a:p>
            <a:pPr>
              <a:buFontTx/>
              <a:buChar char="-"/>
            </a:pPr>
            <a:r>
              <a:rPr lang="nl-NL" dirty="0" smtClean="0"/>
              <a:t>27 boeken in het Nieuwe Testament (3x3x3)</a:t>
            </a:r>
          </a:p>
          <a:p>
            <a:pPr>
              <a:buFontTx/>
              <a:buChar char="-"/>
            </a:pPr>
            <a:r>
              <a:rPr lang="nl-NL" dirty="0" smtClean="0"/>
              <a:t>21 daarvan zijn brieven (3x7)</a:t>
            </a:r>
          </a:p>
          <a:p>
            <a:pPr>
              <a:buFontTx/>
              <a:buChar char="-"/>
            </a:pPr>
            <a:r>
              <a:rPr lang="nl-NL" dirty="0" smtClean="0"/>
              <a:t>Hebreeuws: </a:t>
            </a:r>
            <a:br>
              <a:rPr lang="nl-NL" dirty="0" smtClean="0"/>
            </a:br>
            <a:r>
              <a:rPr lang="nl-NL" dirty="0" smtClean="0"/>
              <a:t>3 delen van de </a:t>
            </a:r>
            <a:r>
              <a:rPr lang="nl-NL" i="1" dirty="0" err="1" smtClean="0"/>
              <a:t>tenach</a:t>
            </a:r>
            <a:r>
              <a:rPr lang="nl-NL" dirty="0" smtClean="0"/>
              <a:t>  (wet, profeten, psalmen)</a:t>
            </a:r>
            <a:br>
              <a:rPr lang="nl-NL" dirty="0" smtClean="0"/>
            </a:br>
            <a:r>
              <a:rPr lang="nl-NL" dirty="0" smtClean="0"/>
              <a:t>24 boeken in </a:t>
            </a:r>
            <a:r>
              <a:rPr lang="nl-NL" i="1" dirty="0" err="1" smtClean="0"/>
              <a:t>tenach</a:t>
            </a:r>
            <a:r>
              <a:rPr lang="nl-NL" i="1" dirty="0" smtClean="0"/>
              <a:t> </a:t>
            </a:r>
            <a:r>
              <a:rPr lang="nl-NL" dirty="0" smtClean="0"/>
              <a:t>(3x8)</a:t>
            </a:r>
            <a:endParaRPr lang="nl-NL" dirty="0"/>
          </a:p>
          <a:p>
            <a:pPr>
              <a:buFontTx/>
              <a:buChar char="-"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aantal bijbelschrijvers:</a:t>
            </a:r>
          </a:p>
          <a:p>
            <a:pPr>
              <a:buFontTx/>
              <a:buChar char="-"/>
            </a:pPr>
            <a:r>
              <a:rPr lang="nl-NL" dirty="0" smtClean="0"/>
              <a:t>Oude Testament: 28 schrijvers (4x7)</a:t>
            </a:r>
          </a:p>
          <a:p>
            <a:pPr>
              <a:buFontTx/>
              <a:buChar char="-"/>
            </a:pPr>
            <a:r>
              <a:rPr lang="nl-NL" dirty="0" smtClean="0"/>
              <a:t>Nieuwe Testament: 8 schrijvers</a:t>
            </a:r>
          </a:p>
          <a:p>
            <a:pPr>
              <a:buFontTx/>
              <a:buChar char="-"/>
            </a:pPr>
            <a:r>
              <a:rPr lang="nl-NL" dirty="0" smtClean="0"/>
              <a:t>samen: 36 (4x8)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(van de brieven zijn er 14 van Paulus’ hand (2x7) en 7 van andere schrijvers)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6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geslachtsregister van Jezus in Mattheüs</a:t>
            </a:r>
          </a:p>
          <a:p>
            <a:pPr marL="0" indent="0">
              <a:buNone/>
            </a:pPr>
            <a:r>
              <a:rPr lang="nl-NL" dirty="0" smtClean="0"/>
              <a:t>“Jezus als Koning” -&gt; oplopend</a:t>
            </a:r>
          </a:p>
          <a:p>
            <a:pPr>
              <a:buFontTx/>
              <a:buChar char="-"/>
            </a:pPr>
            <a:r>
              <a:rPr lang="nl-NL" dirty="0" smtClean="0"/>
              <a:t>na David via Salomo (koninklijke lijn)</a:t>
            </a:r>
          </a:p>
          <a:p>
            <a:pPr>
              <a:buFontTx/>
              <a:buChar char="-"/>
            </a:pPr>
            <a:r>
              <a:rPr lang="nl-NL" dirty="0" smtClean="0"/>
              <a:t>aantal namen deelbaar door 7</a:t>
            </a:r>
          </a:p>
          <a:p>
            <a:pPr>
              <a:buFontTx/>
              <a:buChar char="-"/>
            </a:pPr>
            <a:r>
              <a:rPr lang="nl-NL" dirty="0" smtClean="0"/>
              <a:t>mannelijke namen deelbaar door 7</a:t>
            </a:r>
          </a:p>
          <a:p>
            <a:pPr>
              <a:buFontTx/>
              <a:buChar char="-"/>
            </a:pPr>
            <a:r>
              <a:rPr lang="nl-NL" dirty="0" smtClean="0"/>
              <a:t>aantal geslachten deelbaar door 7	(6 x 7)</a:t>
            </a:r>
          </a:p>
          <a:p>
            <a:pPr>
              <a:buFontTx/>
              <a:buChar char="-"/>
            </a:pPr>
            <a:r>
              <a:rPr lang="nl-NL" dirty="0" smtClean="0"/>
              <a:t>aantal woorden deelbaar door 7 (met </a:t>
            </a:r>
            <a:r>
              <a:rPr lang="nl-NL" b="1" dirty="0" smtClean="0"/>
              <a:t>even </a:t>
            </a:r>
            <a:r>
              <a:rPr lang="nl-NL" dirty="0" smtClean="0"/>
              <a:t>getal)</a:t>
            </a:r>
          </a:p>
          <a:p>
            <a:pPr>
              <a:buFontTx/>
              <a:buChar char="-"/>
            </a:pPr>
            <a:r>
              <a:rPr lang="nl-NL" dirty="0" smtClean="0"/>
              <a:t>aantal letters deelbaar door 7 (met </a:t>
            </a:r>
            <a:r>
              <a:rPr lang="nl-NL" b="1" dirty="0" smtClean="0"/>
              <a:t>even </a:t>
            </a:r>
            <a:r>
              <a:rPr lang="nl-NL" dirty="0" smtClean="0"/>
              <a:t>getal)</a:t>
            </a:r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4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Genesis: </a:t>
            </a:r>
          </a:p>
          <a:p>
            <a:pPr>
              <a:buFontTx/>
              <a:buChar char="-"/>
            </a:pPr>
            <a:r>
              <a:rPr lang="nl-NL" dirty="0" smtClean="0"/>
              <a:t>ga naar de eerste </a:t>
            </a:r>
            <a:r>
              <a:rPr lang="nl-NL" i="1" dirty="0" err="1" smtClean="0"/>
              <a:t>taph</a:t>
            </a:r>
            <a:r>
              <a:rPr lang="nl-NL" dirty="0" smtClean="0"/>
              <a:t> in Genesis 1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49 letters </a:t>
            </a:r>
            <a:r>
              <a:rPr lang="nl-NL" dirty="0" smtClean="0"/>
              <a:t>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err="1" smtClean="0"/>
              <a:t>vau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49 letters </a:t>
            </a:r>
            <a:r>
              <a:rPr lang="nl-NL" dirty="0" smtClean="0"/>
              <a:t>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err="1" smtClean="0"/>
              <a:t>resh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/>
              <a:t>sla </a:t>
            </a:r>
            <a:r>
              <a:rPr lang="nl-NL" b="1" dirty="0"/>
              <a:t>49 letters </a:t>
            </a:r>
            <a:r>
              <a:rPr lang="nl-NL" dirty="0"/>
              <a:t>over</a:t>
            </a:r>
          </a:p>
          <a:p>
            <a:pPr>
              <a:buFontTx/>
              <a:buChar char="-"/>
            </a:pPr>
            <a:r>
              <a:rPr lang="nl-NL" dirty="0"/>
              <a:t>noteer de volgende letter </a:t>
            </a:r>
            <a:r>
              <a:rPr lang="nl-NL" dirty="0" smtClean="0"/>
              <a:t>(</a:t>
            </a:r>
            <a:r>
              <a:rPr lang="nl-NL" i="1" dirty="0" smtClean="0"/>
              <a:t>he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67694"/>
            <a:ext cx="704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25" y="3282305"/>
            <a:ext cx="4476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25" y="4377283"/>
            <a:ext cx="71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75" y="5574794"/>
            <a:ext cx="771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geslachtsregister van Jezus in </a:t>
            </a:r>
            <a:r>
              <a:rPr lang="nl-NL" dirty="0" smtClean="0"/>
              <a:t>Mattheüs</a:t>
            </a:r>
          </a:p>
          <a:p>
            <a:pPr>
              <a:buFontTx/>
              <a:buChar char="-"/>
            </a:pPr>
            <a:r>
              <a:rPr lang="nl-NL" dirty="0" smtClean="0"/>
              <a:t>bestaat uit 3 delen</a:t>
            </a:r>
          </a:p>
          <a:p>
            <a:pPr>
              <a:buFontTx/>
              <a:buChar char="-"/>
            </a:pPr>
            <a:r>
              <a:rPr lang="nl-NL" dirty="0" smtClean="0"/>
              <a:t>14 namen (tot en met David -&gt; goede koning)</a:t>
            </a:r>
          </a:p>
          <a:p>
            <a:pPr>
              <a:buFontTx/>
              <a:buChar char="-"/>
            </a:pPr>
            <a:r>
              <a:rPr lang="nl-NL" dirty="0" smtClean="0"/>
              <a:t>14 namen (tot en met </a:t>
            </a:r>
            <a:r>
              <a:rPr lang="nl-NL" dirty="0" err="1" smtClean="0"/>
              <a:t>Jechonja</a:t>
            </a:r>
            <a:r>
              <a:rPr lang="nl-NL" dirty="0" smtClean="0"/>
              <a:t> -&gt; ballingschap)</a:t>
            </a:r>
          </a:p>
          <a:p>
            <a:pPr>
              <a:buFontTx/>
              <a:buChar char="-"/>
            </a:pPr>
            <a:r>
              <a:rPr lang="nl-NL" dirty="0" smtClean="0"/>
              <a:t>13 namen (tot en met Jezus -&gt; Verlosser)</a:t>
            </a:r>
            <a:br>
              <a:rPr lang="nl-NL" dirty="0" smtClean="0"/>
            </a:br>
            <a:r>
              <a:rPr lang="nl-NL" i="1" dirty="0" smtClean="0"/>
              <a:t>(het getal 13 staat voor zonde, rebellie, </a:t>
            </a:r>
            <a:br>
              <a:rPr lang="nl-NL" i="1" dirty="0" smtClean="0"/>
            </a:br>
            <a:r>
              <a:rPr lang="nl-NL" i="1" dirty="0" smtClean="0"/>
              <a:t>maar ook voor de verzoening daarover)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1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geslachtsregisters van Jezus in Lukas</a:t>
            </a:r>
          </a:p>
          <a:p>
            <a:pPr marL="0" indent="0">
              <a:buNone/>
            </a:pPr>
            <a:r>
              <a:rPr lang="nl-NL" dirty="0" smtClean="0"/>
              <a:t>“Jezus als Mens” -&gt; teruglopend</a:t>
            </a:r>
          </a:p>
          <a:p>
            <a:pPr>
              <a:buFontTx/>
              <a:buChar char="-"/>
            </a:pPr>
            <a:r>
              <a:rPr lang="nl-NL" dirty="0" err="1" smtClean="0"/>
              <a:t>Henoch</a:t>
            </a:r>
            <a:r>
              <a:rPr lang="nl-NL" dirty="0" smtClean="0"/>
              <a:t> is de 7</a:t>
            </a:r>
            <a:r>
              <a:rPr lang="nl-NL" baseline="30000" dirty="0" smtClean="0"/>
              <a:t>e</a:t>
            </a:r>
            <a:r>
              <a:rPr lang="nl-NL" dirty="0" smtClean="0"/>
              <a:t> generatie</a:t>
            </a:r>
          </a:p>
          <a:p>
            <a:pPr>
              <a:buFontTx/>
              <a:buChar char="-"/>
            </a:pPr>
            <a:r>
              <a:rPr lang="nl-NL" dirty="0" smtClean="0"/>
              <a:t>Abraham is de 21</a:t>
            </a:r>
            <a:r>
              <a:rPr lang="nl-NL" baseline="30000" dirty="0" smtClean="0"/>
              <a:t>e</a:t>
            </a:r>
            <a:r>
              <a:rPr lang="nl-NL" dirty="0" smtClean="0"/>
              <a:t> generatie	(3 x 7)</a:t>
            </a:r>
          </a:p>
          <a:p>
            <a:pPr>
              <a:buFontTx/>
              <a:buChar char="-"/>
            </a:pPr>
            <a:r>
              <a:rPr lang="nl-NL" dirty="0" smtClean="0"/>
              <a:t>David is de 35</a:t>
            </a:r>
            <a:r>
              <a:rPr lang="nl-NL" baseline="30000" dirty="0" smtClean="0"/>
              <a:t>e</a:t>
            </a:r>
            <a:r>
              <a:rPr lang="nl-NL" dirty="0" smtClean="0"/>
              <a:t> generatie		(5 x 7)</a:t>
            </a:r>
          </a:p>
          <a:p>
            <a:pPr>
              <a:buFontTx/>
              <a:buChar char="-"/>
            </a:pPr>
            <a:r>
              <a:rPr lang="nl-NL" dirty="0" smtClean="0"/>
              <a:t>Jozua is de 49</a:t>
            </a:r>
            <a:r>
              <a:rPr lang="nl-NL" baseline="30000" dirty="0" smtClean="0"/>
              <a:t>e</a:t>
            </a:r>
            <a:r>
              <a:rPr lang="nl-NL" dirty="0" smtClean="0"/>
              <a:t> generatie		(7 x 7)</a:t>
            </a:r>
          </a:p>
          <a:p>
            <a:pPr>
              <a:buFontTx/>
              <a:buChar char="-"/>
            </a:pPr>
            <a:r>
              <a:rPr lang="nl-NL" dirty="0" smtClean="0"/>
              <a:t>Jezus is de 77</a:t>
            </a:r>
            <a:r>
              <a:rPr lang="nl-NL" baseline="30000" dirty="0" smtClean="0"/>
              <a:t>e</a:t>
            </a:r>
            <a:r>
              <a:rPr lang="nl-NL" dirty="0" smtClean="0"/>
              <a:t> generatie		(11 x 7)</a:t>
            </a:r>
          </a:p>
          <a:p>
            <a:pPr lvl="1"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3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De 10 geboden:</a:t>
            </a:r>
          </a:p>
          <a:p>
            <a:pPr>
              <a:buFontTx/>
              <a:buChar char="-"/>
            </a:pPr>
            <a:r>
              <a:rPr lang="nl-NL" dirty="0" smtClean="0"/>
              <a:t>7 beginnen met ‘niet’ (</a:t>
            </a:r>
            <a:r>
              <a:rPr lang="nl-NL" i="1" dirty="0" smtClean="0"/>
              <a:t>lo</a:t>
            </a:r>
            <a:r>
              <a:rPr lang="nl-NL" dirty="0" smtClean="0"/>
              <a:t>) in Hebreeuws</a:t>
            </a:r>
          </a:p>
          <a:p>
            <a:pPr>
              <a:buFontTx/>
              <a:buChar char="-"/>
            </a:pPr>
            <a:r>
              <a:rPr lang="nl-NL" dirty="0" smtClean="0"/>
              <a:t>het woord ‘dag’ komt 7 keer voor</a:t>
            </a:r>
          </a:p>
          <a:p>
            <a:pPr>
              <a:buFontTx/>
              <a:buChar char="-"/>
            </a:pPr>
            <a:r>
              <a:rPr lang="nl-NL" dirty="0" smtClean="0"/>
              <a:t>voorzetsel ‘in’ komt 7 keer voor</a:t>
            </a:r>
          </a:p>
          <a:p>
            <a:pPr>
              <a:buFontTx/>
              <a:buChar char="-"/>
            </a:pPr>
            <a:r>
              <a:rPr lang="nl-NL" dirty="0" smtClean="0"/>
              <a:t>voorzetsel ‘tot’ komt 14 keer voor</a:t>
            </a:r>
          </a:p>
          <a:p>
            <a:pPr>
              <a:buFontTx/>
              <a:buChar char="-"/>
            </a:pPr>
            <a:r>
              <a:rPr lang="nl-NL" dirty="0" smtClean="0"/>
              <a:t>Heere en God samen 14 keer</a:t>
            </a:r>
          </a:p>
          <a:p>
            <a:pPr>
              <a:buFontTx/>
              <a:buChar char="-"/>
            </a:pPr>
            <a:r>
              <a:rPr lang="nl-NL" dirty="0" smtClean="0"/>
              <a:t>7 verschillende voornaamwoorden (49 totaal)</a:t>
            </a:r>
          </a:p>
          <a:p>
            <a:pPr>
              <a:buFontTx/>
              <a:buChar char="-"/>
            </a:pPr>
            <a:r>
              <a:rPr lang="nl-NL" dirty="0" smtClean="0"/>
              <a:t>…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3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woordfrequenties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één (“</a:t>
            </a:r>
            <a:r>
              <a:rPr lang="nl-NL" dirty="0" err="1" smtClean="0"/>
              <a:t>echad</a:t>
            </a:r>
            <a:r>
              <a:rPr lang="nl-NL" dirty="0" smtClean="0"/>
              <a:t>” in “hoor Israël…”) in OT	12x</a:t>
            </a:r>
          </a:p>
          <a:p>
            <a:pPr>
              <a:buFontTx/>
              <a:buChar char="-"/>
            </a:pPr>
            <a:r>
              <a:rPr lang="nl-NL" dirty="0" smtClean="0"/>
              <a:t>verbond met </a:t>
            </a:r>
            <a:r>
              <a:rPr lang="nl-NL" dirty="0" err="1" smtClean="0"/>
              <a:t>Noach</a:t>
            </a:r>
            <a:r>
              <a:rPr lang="nl-NL" dirty="0" smtClean="0"/>
              <a:t> (Gen. 9): “verbond”  	7x</a:t>
            </a:r>
            <a:br>
              <a:rPr lang="nl-NL" dirty="0" smtClean="0"/>
            </a:br>
            <a:r>
              <a:rPr lang="nl-NL" dirty="0" smtClean="0"/>
              <a:t>verbond met Abraham (Gen. 15,17):      	14x</a:t>
            </a:r>
          </a:p>
          <a:p>
            <a:pPr>
              <a:buFontTx/>
              <a:buChar char="-"/>
            </a:pPr>
            <a:r>
              <a:rPr lang="nl-NL" dirty="0" smtClean="0"/>
              <a:t>“verzoendeksel” 27x in het </a:t>
            </a:r>
            <a:r>
              <a:rPr lang="nl-NL" dirty="0" err="1" smtClean="0"/>
              <a:t>het</a:t>
            </a:r>
            <a:r>
              <a:rPr lang="nl-NL" dirty="0" smtClean="0"/>
              <a:t> OT 		(</a:t>
            </a:r>
            <a:r>
              <a:rPr lang="nl-NL" dirty="0"/>
              <a:t>3 x 9)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kandelaar (“</a:t>
            </a:r>
            <a:r>
              <a:rPr lang="nl-NL" dirty="0" err="1" smtClean="0"/>
              <a:t>menorah</a:t>
            </a:r>
            <a:r>
              <a:rPr lang="nl-NL" dirty="0" smtClean="0"/>
              <a:t>”) 42x in OT		(6 x 7)</a:t>
            </a:r>
          </a:p>
          <a:p>
            <a:pPr>
              <a:buFontTx/>
              <a:buChar char="-"/>
            </a:pPr>
            <a:r>
              <a:rPr lang="nl-NL" dirty="0" smtClean="0"/>
              <a:t>opstanding (“anastasis”) 42x in NT		(6 x 7)</a:t>
            </a:r>
          </a:p>
          <a:p>
            <a:pPr>
              <a:buFontTx/>
              <a:buChar char="-"/>
            </a:pPr>
            <a:r>
              <a:rPr lang="nl-NL" dirty="0" smtClean="0"/>
              <a:t>register (“</a:t>
            </a:r>
            <a:r>
              <a:rPr lang="nl-NL" dirty="0" err="1" smtClean="0"/>
              <a:t>toledoth</a:t>
            </a:r>
            <a:r>
              <a:rPr lang="nl-NL" dirty="0" smtClean="0"/>
              <a:t>”) in de bijbel		14x</a:t>
            </a:r>
            <a:br>
              <a:rPr lang="nl-NL" dirty="0" smtClean="0"/>
            </a:br>
            <a:r>
              <a:rPr lang="nl-NL" dirty="0" smtClean="0"/>
              <a:t>13x in OT, 14</a:t>
            </a:r>
            <a:r>
              <a:rPr lang="nl-NL" baseline="30000" dirty="0" smtClean="0"/>
              <a:t>e</a:t>
            </a:r>
            <a:r>
              <a:rPr lang="nl-NL" dirty="0" smtClean="0"/>
              <a:t> in NT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8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woordfrequenties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Petrus</a:t>
            </a:r>
          </a:p>
          <a:p>
            <a:pPr marL="0" indent="0">
              <a:buNone/>
            </a:pPr>
            <a:r>
              <a:rPr lang="nl-NL" dirty="0" smtClean="0"/>
              <a:t>			1</a:t>
            </a:r>
            <a:r>
              <a:rPr lang="nl-NL" baseline="30000" dirty="0" smtClean="0"/>
              <a:t>e</a:t>
            </a:r>
            <a:r>
              <a:rPr lang="nl-NL" dirty="0" smtClean="0"/>
              <a:t> brief	2</a:t>
            </a:r>
            <a:r>
              <a:rPr lang="nl-NL" baseline="30000" dirty="0" smtClean="0"/>
              <a:t>e</a:t>
            </a:r>
            <a:r>
              <a:rPr lang="nl-NL" dirty="0" smtClean="0"/>
              <a:t> brief	TOTAAL</a:t>
            </a:r>
          </a:p>
          <a:p>
            <a:pPr marL="0" indent="0">
              <a:buNone/>
            </a:pPr>
            <a:r>
              <a:rPr lang="nl-NL" dirty="0" smtClean="0"/>
              <a:t>“doen”		3		4		7</a:t>
            </a:r>
          </a:p>
          <a:p>
            <a:pPr marL="0" indent="0">
              <a:buNone/>
            </a:pPr>
            <a:r>
              <a:rPr lang="nl-NL" dirty="0" smtClean="0"/>
              <a:t>“geloof”		5		2		7</a:t>
            </a:r>
          </a:p>
          <a:p>
            <a:pPr marL="0" indent="0">
              <a:buNone/>
            </a:pPr>
            <a:r>
              <a:rPr lang="nl-NL" dirty="0" smtClean="0"/>
              <a:t>“heer”		8		13		21	(3 x 7)</a:t>
            </a:r>
          </a:p>
          <a:p>
            <a:pPr marL="0" indent="0">
              <a:buNone/>
            </a:pPr>
            <a:r>
              <a:rPr lang="nl-NL" dirty="0" smtClean="0"/>
              <a:t>“heilig”		8		6		14	</a:t>
            </a:r>
          </a:p>
          <a:p>
            <a:pPr marL="0" indent="0">
              <a:buNone/>
            </a:pPr>
            <a:r>
              <a:rPr lang="nl-NL" dirty="0" smtClean="0"/>
              <a:t>“roepen”		6		1		7</a:t>
            </a:r>
          </a:p>
          <a:p>
            <a:pPr marL="0" indent="0">
              <a:buNone/>
            </a:pPr>
            <a:r>
              <a:rPr lang="nl-NL" dirty="0" smtClean="0"/>
              <a:t>“zonde”		6		1		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8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woordfrequenties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4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Paulus</a:t>
            </a:r>
          </a:p>
          <a:p>
            <a:pPr marL="0" indent="0">
              <a:buNone/>
            </a:pPr>
            <a:r>
              <a:rPr lang="nl-NL" dirty="0" smtClean="0"/>
              <a:t>			brieven	Hebreeën	TOTAAL</a:t>
            </a:r>
          </a:p>
          <a:p>
            <a:pPr marL="0" indent="0">
              <a:buNone/>
            </a:pPr>
            <a:r>
              <a:rPr lang="nl-NL" dirty="0" smtClean="0"/>
              <a:t>“apostel”		34		1		35	(5 x 7)</a:t>
            </a:r>
          </a:p>
          <a:p>
            <a:pPr marL="0" indent="0">
              <a:buNone/>
            </a:pPr>
            <a:r>
              <a:rPr lang="nl-NL" dirty="0" smtClean="0"/>
              <a:t>“bidden”		20		1		21	(3 x 7)</a:t>
            </a:r>
          </a:p>
          <a:p>
            <a:pPr marL="0" indent="0">
              <a:buNone/>
            </a:pPr>
            <a:r>
              <a:rPr lang="nl-NL" dirty="0" smtClean="0"/>
              <a:t>“geloven”		54		2		56	(7 x 8)</a:t>
            </a:r>
          </a:p>
          <a:p>
            <a:pPr marL="0" indent="0">
              <a:buNone/>
            </a:pPr>
            <a:r>
              <a:rPr lang="nl-NL" dirty="0" smtClean="0"/>
              <a:t>“ontvangen”	13		1		14	(2 x 7)</a:t>
            </a:r>
          </a:p>
          <a:p>
            <a:pPr marL="0" indent="0">
              <a:buNone/>
            </a:pPr>
            <a:r>
              <a:rPr lang="nl-NL" dirty="0" smtClean="0"/>
              <a:t>“redding”		18		7		25	(5 x 5)</a:t>
            </a:r>
          </a:p>
          <a:p>
            <a:pPr marL="0" indent="0">
              <a:buNone/>
            </a:pPr>
            <a:r>
              <a:rPr lang="nl-NL" dirty="0" smtClean="0"/>
              <a:t>“zaad”		18		3		21</a:t>
            </a:r>
          </a:p>
          <a:p>
            <a:pPr marL="0" indent="0">
              <a:buNone/>
            </a:pPr>
            <a:r>
              <a:rPr lang="nl-NL" dirty="0" smtClean="0"/>
              <a:t>“zegenen”		8		6		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8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getalswaarden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Heere (Grieks)				800</a:t>
            </a:r>
          </a:p>
          <a:p>
            <a:pPr marL="0" indent="0">
              <a:buNone/>
            </a:pPr>
            <a:r>
              <a:rPr lang="nl-NL" dirty="0" smtClean="0"/>
              <a:t>Zoon (Grieks)				880	</a:t>
            </a:r>
          </a:p>
          <a:p>
            <a:pPr marL="0" indent="0">
              <a:buNone/>
            </a:pPr>
            <a:r>
              <a:rPr lang="nl-NL" dirty="0"/>
              <a:t>Jezus (Grieks) 	</a:t>
            </a:r>
            <a:r>
              <a:rPr lang="nl-NL" dirty="0" smtClean="0"/>
              <a:t>			888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Messias </a:t>
            </a:r>
            <a:r>
              <a:rPr lang="nl-NL" dirty="0"/>
              <a:t>(Grieks)				656	  (8 x 82)</a:t>
            </a:r>
          </a:p>
          <a:p>
            <a:pPr marL="0" indent="0">
              <a:buNone/>
            </a:pPr>
            <a:r>
              <a:rPr lang="nl-NL" dirty="0" smtClean="0"/>
              <a:t>Christus </a:t>
            </a:r>
            <a:r>
              <a:rPr lang="nl-NL" dirty="0"/>
              <a:t>(Grieks)				1480   (8 x 185)</a:t>
            </a:r>
          </a:p>
          <a:p>
            <a:pPr marL="0" indent="0">
              <a:buNone/>
            </a:pPr>
            <a:r>
              <a:rPr lang="nl-NL" dirty="0" smtClean="0"/>
              <a:t>Redder (Grieks)				1408	  (8</a:t>
            </a:r>
            <a:r>
              <a:rPr lang="nl-NL" baseline="30000" dirty="0" smtClean="0"/>
              <a:t>2</a:t>
            </a:r>
            <a:r>
              <a:rPr lang="nl-NL" dirty="0" smtClean="0"/>
              <a:t> x 22)</a:t>
            </a:r>
          </a:p>
          <a:p>
            <a:pPr marL="0" indent="0">
              <a:buNone/>
            </a:pPr>
            <a:r>
              <a:rPr lang="nl-NL" dirty="0" err="1" smtClean="0"/>
              <a:t>Immanuël</a:t>
            </a:r>
            <a:r>
              <a:rPr lang="nl-NL" dirty="0" smtClean="0"/>
              <a:t> (Grieks)			25600 (8</a:t>
            </a:r>
            <a:r>
              <a:rPr lang="nl-NL" baseline="30000" dirty="0" smtClean="0"/>
              <a:t>3</a:t>
            </a:r>
            <a:r>
              <a:rPr lang="nl-NL" dirty="0" smtClean="0"/>
              <a:t> x 50)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9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getalswaarde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belial</a:t>
            </a:r>
            <a:r>
              <a:rPr lang="nl-NL" dirty="0"/>
              <a:t>						</a:t>
            </a:r>
            <a:r>
              <a:rPr lang="nl-NL" dirty="0" smtClean="0"/>
              <a:t>  78</a:t>
            </a:r>
            <a:r>
              <a:rPr lang="nl-NL" dirty="0"/>
              <a:t>	  (13 x 6)</a:t>
            </a:r>
          </a:p>
          <a:p>
            <a:pPr marL="0" indent="0">
              <a:buNone/>
            </a:pPr>
            <a:r>
              <a:rPr lang="nl-NL" dirty="0" smtClean="0"/>
              <a:t>satan (Hebreeuws)			364	  (13 x 28)</a:t>
            </a:r>
          </a:p>
          <a:p>
            <a:pPr marL="0" indent="0">
              <a:buNone/>
            </a:pPr>
            <a:r>
              <a:rPr lang="nl-NL" i="1" dirty="0" smtClean="0"/>
              <a:t>ha </a:t>
            </a:r>
            <a:r>
              <a:rPr lang="nl-NL" i="1" dirty="0" err="1"/>
              <a:t>seraph</a:t>
            </a:r>
            <a:r>
              <a:rPr lang="nl-NL" i="1" dirty="0"/>
              <a:t>					</a:t>
            </a:r>
            <a:r>
              <a:rPr lang="nl-NL" dirty="0"/>
              <a:t>585	  (13 x 45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slang						780	  (13 x 60)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draak					975	  (13 x 75)</a:t>
            </a:r>
          </a:p>
          <a:p>
            <a:pPr marL="0" indent="0">
              <a:buNone/>
            </a:pPr>
            <a:r>
              <a:rPr lang="nl-NL" dirty="0" smtClean="0"/>
              <a:t>verzoeker</a:t>
            </a:r>
            <a:r>
              <a:rPr lang="nl-NL" dirty="0"/>
              <a:t>					1053	  (13 x 81)</a:t>
            </a:r>
          </a:p>
          <a:p>
            <a:pPr marL="0" indent="0">
              <a:buNone/>
            </a:pPr>
            <a:r>
              <a:rPr lang="nl-NL" dirty="0" smtClean="0"/>
              <a:t>moordenaar				1820	  (13 x 140)</a:t>
            </a:r>
          </a:p>
          <a:p>
            <a:pPr marL="0" indent="0">
              <a:buNone/>
            </a:pPr>
            <a:r>
              <a:rPr lang="nl-NL" dirty="0"/>
              <a:t>de oude slang, en satan		2756	  (13 x 212)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3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getalswaarde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David				  14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YHWH (10+5+6+5)		  26</a:t>
            </a:r>
          </a:p>
          <a:p>
            <a:pPr marL="0" indent="0">
              <a:buNone/>
            </a:pPr>
            <a:r>
              <a:rPr lang="nl-NL" dirty="0" smtClean="0"/>
              <a:t>Izaäk					208	  (8 x 26)</a:t>
            </a:r>
          </a:p>
          <a:p>
            <a:pPr marL="0" indent="0">
              <a:buNone/>
            </a:pPr>
            <a:r>
              <a:rPr lang="nl-NL" dirty="0" err="1" smtClean="0"/>
              <a:t>Sinaï</a:t>
            </a:r>
            <a:r>
              <a:rPr lang="nl-NL" dirty="0" smtClean="0"/>
              <a:t>					130 	  (5 x 26)</a:t>
            </a:r>
          </a:p>
          <a:p>
            <a:pPr marL="0" indent="0">
              <a:buNone/>
            </a:pPr>
            <a:r>
              <a:rPr lang="nl-NL" dirty="0" smtClean="0"/>
              <a:t>Jozef					156	  (6 x 26)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2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jackmalcolm.com/blog/wp-content/uploads/2011/09/numbe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98" y="-27384"/>
            <a:ext cx="9266510" cy="69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bijbel is een telraam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onderzoeksvraag: </a:t>
            </a:r>
          </a:p>
          <a:p>
            <a:pPr marL="0" indent="0">
              <a:buNone/>
            </a:pPr>
            <a:r>
              <a:rPr lang="nl-NL" i="1" dirty="0"/>
              <a:t>“zit er ook in de getallen een bijzondere precisie, waar een Goddelijke handtekening door schijnt</a:t>
            </a:r>
            <a:r>
              <a:rPr lang="nl-NL" i="1" dirty="0" smtClean="0"/>
              <a:t>?”</a:t>
            </a:r>
          </a:p>
          <a:p>
            <a:pPr marL="0" indent="0" algn="ctr">
              <a:buNone/>
            </a:pPr>
            <a:r>
              <a:rPr lang="nl-NL" sz="12000" dirty="0" smtClean="0"/>
              <a:t>JA!</a:t>
            </a:r>
          </a:p>
          <a:p>
            <a:pPr marL="0" indent="0" algn="ctr">
              <a:buNone/>
            </a:pPr>
            <a:r>
              <a:rPr lang="nl-NL" dirty="0" smtClean="0"/>
              <a:t>…en hoe ik er ook naar kijk, ik zie GOD in ALLES!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1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Genesis: </a:t>
            </a:r>
          </a:p>
          <a:p>
            <a:pPr marL="0" indent="0">
              <a:buNone/>
            </a:pPr>
            <a:r>
              <a:rPr lang="nl-NL" dirty="0" smtClean="0"/>
              <a:t>Samen vormen deze letters het woord: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        (</a:t>
            </a:r>
            <a:r>
              <a:rPr lang="nl-NL" dirty="0" err="1" smtClean="0"/>
              <a:t>torh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ofwel: </a:t>
            </a:r>
            <a:r>
              <a:rPr lang="nl-NL" dirty="0" err="1" smtClean="0"/>
              <a:t>torah</a:t>
            </a:r>
            <a:r>
              <a:rPr lang="nl-NL" dirty="0" smtClean="0"/>
              <a:t> (onderwijzing)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7</a:t>
            </a:fld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3097011" y="3140968"/>
            <a:ext cx="2915149" cy="945423"/>
            <a:chOff x="4233909" y="2780928"/>
            <a:chExt cx="2915149" cy="945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858442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848480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906" y="2780928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909" y="2811951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1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6000" dirty="0" smtClean="0"/>
              <a:t>	… dit</a:t>
            </a:r>
            <a:endParaRPr lang="nl-NL" sz="6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70</a:t>
            </a:fld>
            <a:endParaRPr lang="nl-NL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3059832" y="2420888"/>
            <a:ext cx="4824536" cy="36724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5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Exodus: </a:t>
            </a:r>
          </a:p>
          <a:p>
            <a:pPr>
              <a:buFontTx/>
              <a:buChar char="-"/>
            </a:pPr>
            <a:r>
              <a:rPr lang="nl-NL" dirty="0" smtClean="0"/>
              <a:t>ga naar de eerste </a:t>
            </a:r>
            <a:r>
              <a:rPr lang="nl-NL" i="1" dirty="0" err="1" smtClean="0"/>
              <a:t>taph</a:t>
            </a:r>
            <a:r>
              <a:rPr lang="nl-NL" dirty="0" smtClean="0"/>
              <a:t> in Exodus 1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49 letters </a:t>
            </a:r>
            <a:r>
              <a:rPr lang="nl-NL" dirty="0" smtClean="0"/>
              <a:t>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err="1" smtClean="0"/>
              <a:t>vau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sla </a:t>
            </a:r>
            <a:r>
              <a:rPr lang="nl-NL" b="1" dirty="0" smtClean="0"/>
              <a:t>49 letters </a:t>
            </a:r>
            <a:r>
              <a:rPr lang="nl-NL" dirty="0" smtClean="0"/>
              <a:t>over</a:t>
            </a:r>
          </a:p>
          <a:p>
            <a:pPr>
              <a:buFontTx/>
              <a:buChar char="-"/>
            </a:pPr>
            <a:r>
              <a:rPr lang="nl-NL" dirty="0" smtClean="0"/>
              <a:t>noteer de volgende letter (</a:t>
            </a:r>
            <a:r>
              <a:rPr lang="nl-NL" i="1" dirty="0" err="1" smtClean="0"/>
              <a:t>resh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/>
              <a:t>sla </a:t>
            </a:r>
            <a:r>
              <a:rPr lang="nl-NL" b="1" dirty="0"/>
              <a:t>49 letters </a:t>
            </a:r>
            <a:r>
              <a:rPr lang="nl-NL" dirty="0"/>
              <a:t>over</a:t>
            </a:r>
          </a:p>
          <a:p>
            <a:pPr>
              <a:buFontTx/>
              <a:buChar char="-"/>
            </a:pPr>
            <a:r>
              <a:rPr lang="nl-NL" dirty="0"/>
              <a:t>noteer de volgende letter </a:t>
            </a:r>
            <a:r>
              <a:rPr lang="nl-NL" dirty="0" smtClean="0"/>
              <a:t>(</a:t>
            </a:r>
            <a:r>
              <a:rPr lang="nl-NL" i="1" dirty="0" smtClean="0"/>
              <a:t>he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8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67694"/>
            <a:ext cx="704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25" y="3282305"/>
            <a:ext cx="4476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25" y="4377283"/>
            <a:ext cx="71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75" y="5574794"/>
            <a:ext cx="771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7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Exodus: </a:t>
            </a:r>
          </a:p>
          <a:p>
            <a:pPr marL="0" indent="0">
              <a:buNone/>
            </a:pPr>
            <a:r>
              <a:rPr lang="nl-NL" dirty="0" smtClean="0"/>
              <a:t>Samen vormen deze letters opnieuw het woord: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        (</a:t>
            </a:r>
            <a:r>
              <a:rPr lang="nl-NL" dirty="0" err="1" smtClean="0"/>
              <a:t>torh</a:t>
            </a:r>
            <a:r>
              <a:rPr lang="nl-NL" dirty="0" smtClean="0"/>
              <a:t>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9</a:t>
            </a:fld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3097011" y="3140968"/>
            <a:ext cx="2915149" cy="945423"/>
            <a:chOff x="4233909" y="2780928"/>
            <a:chExt cx="2915149" cy="945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858442"/>
              <a:ext cx="7048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848480"/>
              <a:ext cx="447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906" y="2780928"/>
              <a:ext cx="7143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909" y="2811951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79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15002</TotalTime>
  <Words>2957</Words>
  <Application>Microsoft Office PowerPoint</Application>
  <PresentationFormat>Diavoorstelling (4:3)</PresentationFormat>
  <Paragraphs>717</Paragraphs>
  <Slides>70</Slides>
  <Notes>43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70</vt:i4>
      </vt:variant>
    </vt:vector>
  </HeadingPairs>
  <TitlesOfParts>
    <vt:vector size="71" baseType="lpstr">
      <vt:lpstr>Kantoorthema</vt:lpstr>
      <vt:lpstr>de bijbel is een telraam</vt:lpstr>
      <vt:lpstr>wie?</vt:lpstr>
      <vt:lpstr>getallen in de bijbel</vt:lpstr>
      <vt:lpstr>beperken</vt:lpstr>
      <vt:lpstr>bijbelcode</vt:lpstr>
      <vt:lpstr>bijbelcode</vt:lpstr>
      <vt:lpstr>bijbelcode</vt:lpstr>
      <vt:lpstr>bijbelcode</vt:lpstr>
      <vt:lpstr>bijbelcode</vt:lpstr>
      <vt:lpstr>bijbelcode</vt:lpstr>
      <vt:lpstr>bijbelcode</vt:lpstr>
      <vt:lpstr>bijbelcode</vt:lpstr>
      <vt:lpstr>bijbelcode</vt:lpstr>
      <vt:lpstr>bijbelcode</vt:lpstr>
      <vt:lpstr>bijbelcode</vt:lpstr>
      <vt:lpstr>bijbelcode</vt:lpstr>
      <vt:lpstr>bijbelcode</vt:lpstr>
      <vt:lpstr>bijbelcode</vt:lpstr>
      <vt:lpstr>bijbelcode</vt:lpstr>
      <vt:lpstr>bijbelcode</vt:lpstr>
      <vt:lpstr>handtekening</vt:lpstr>
      <vt:lpstr>getallen zijn overal!</vt:lpstr>
      <vt:lpstr>getallen zijn overal!</vt:lpstr>
      <vt:lpstr>getallen zijn overal!</vt:lpstr>
      <vt:lpstr>getallen zijn overal!</vt:lpstr>
      <vt:lpstr>getallen zijn overal!</vt:lpstr>
      <vt:lpstr>getallen in de bijbel</vt:lpstr>
      <vt:lpstr>1</vt:lpstr>
      <vt:lpstr>1</vt:lpstr>
      <vt:lpstr>1</vt:lpstr>
      <vt:lpstr>3</vt:lpstr>
      <vt:lpstr>3</vt:lpstr>
      <vt:lpstr>5</vt:lpstr>
      <vt:lpstr>5</vt:lpstr>
      <vt:lpstr>7</vt:lpstr>
      <vt:lpstr>10</vt:lpstr>
      <vt:lpstr>10</vt:lpstr>
      <vt:lpstr>12</vt:lpstr>
      <vt:lpstr>12</vt:lpstr>
      <vt:lpstr>2</vt:lpstr>
      <vt:lpstr>2</vt:lpstr>
      <vt:lpstr>4</vt:lpstr>
      <vt:lpstr>4</vt:lpstr>
      <vt:lpstr>6</vt:lpstr>
      <vt:lpstr>6</vt:lpstr>
      <vt:lpstr>8</vt:lpstr>
      <vt:lpstr>8</vt:lpstr>
      <vt:lpstr>9</vt:lpstr>
      <vt:lpstr>9</vt:lpstr>
      <vt:lpstr>11</vt:lpstr>
      <vt:lpstr>onderzoeksvraag</vt:lpstr>
      <vt:lpstr>tijden</vt:lpstr>
      <vt:lpstr>tijden</vt:lpstr>
      <vt:lpstr>tijden</vt:lpstr>
      <vt:lpstr>tijden</vt:lpstr>
      <vt:lpstr>tijden</vt:lpstr>
      <vt:lpstr>aantallen</vt:lpstr>
      <vt:lpstr>aantallen</vt:lpstr>
      <vt:lpstr>aantallen</vt:lpstr>
      <vt:lpstr>aantallen</vt:lpstr>
      <vt:lpstr>aantallen</vt:lpstr>
      <vt:lpstr>aantallen</vt:lpstr>
      <vt:lpstr>woordfrequenties</vt:lpstr>
      <vt:lpstr>woordfrequenties</vt:lpstr>
      <vt:lpstr>woordfrequenties</vt:lpstr>
      <vt:lpstr>getalswaarden</vt:lpstr>
      <vt:lpstr>getalswaarde</vt:lpstr>
      <vt:lpstr>getalswaarde</vt:lpstr>
      <vt:lpstr>de bijbel is een telraam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contrasten in de bijbel</dc:title>
  <dc:creator>Goswin de Boer</dc:creator>
  <cp:lastModifiedBy>Goswin de Boer</cp:lastModifiedBy>
  <cp:revision>186</cp:revision>
  <dcterms:created xsi:type="dcterms:W3CDTF">2014-09-24T19:43:13Z</dcterms:created>
  <dcterms:modified xsi:type="dcterms:W3CDTF">2015-01-10T12:39:39Z</dcterms:modified>
</cp:coreProperties>
</file>